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0"/>
  </p:notesMasterIdLst>
  <p:sldIdLst>
    <p:sldId id="256" r:id="rId2"/>
    <p:sldId id="258" r:id="rId3"/>
    <p:sldId id="259" r:id="rId4"/>
    <p:sldId id="313" r:id="rId5"/>
    <p:sldId id="325" r:id="rId6"/>
    <p:sldId id="326" r:id="rId7"/>
    <p:sldId id="338" r:id="rId8"/>
    <p:sldId id="342" r:id="rId9"/>
    <p:sldId id="340" r:id="rId10"/>
    <p:sldId id="314" r:id="rId11"/>
    <p:sldId id="316" r:id="rId12"/>
    <p:sldId id="341" r:id="rId13"/>
    <p:sldId id="343" r:id="rId14"/>
    <p:sldId id="344" r:id="rId15"/>
    <p:sldId id="345" r:id="rId16"/>
    <p:sldId id="346" r:id="rId17"/>
    <p:sldId id="339" r:id="rId18"/>
    <p:sldId id="324" r:id="rId19"/>
    <p:sldId id="337" r:id="rId20"/>
    <p:sldId id="331" r:id="rId21"/>
    <p:sldId id="332" r:id="rId22"/>
    <p:sldId id="333" r:id="rId23"/>
    <p:sldId id="336" r:id="rId24"/>
    <p:sldId id="334" r:id="rId25"/>
    <p:sldId id="322" r:id="rId26"/>
    <p:sldId id="335" r:id="rId27"/>
    <p:sldId id="323" r:id="rId28"/>
    <p:sldId id="315" r:id="rId29"/>
  </p:sldIdLst>
  <p:sldSz cx="9144000" cy="5143500" type="screen16x9"/>
  <p:notesSz cx="6858000" cy="9144000"/>
  <p:embeddedFontLst>
    <p:embeddedFont>
      <p:font typeface="Anaheim" panose="020B0604020202020204" charset="0"/>
      <p:regular r:id="rId31"/>
    </p:embeddedFont>
    <p:embeddedFont>
      <p:font typeface="Azeret Mono" panose="020B0604020202020204" charset="0"/>
      <p:regular r:id="rId32"/>
      <p:bold r:id="rId33"/>
      <p:italic r:id="rId34"/>
      <p:boldItalic r:id="rId35"/>
    </p:embeddedFont>
    <p:embeddedFont>
      <p:font typeface="Azeret Mono ExtraBold" panose="020B0604020202020204" charset="0"/>
      <p:bold r:id="rId36"/>
      <p:italic r:id="rId37"/>
      <p:boldItalic r:id="rId38"/>
    </p:embeddedFont>
    <p:embeddedFont>
      <p:font typeface="Bebas Neue" panose="020B0606020202050201" pitchFamily="34" charset="0"/>
      <p:regular r:id="rId39"/>
    </p:embeddedFont>
    <p:embeddedFont>
      <p:font typeface="Jos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00" autoAdjust="0"/>
  </p:normalViewPr>
  <p:slideViewPr>
    <p:cSldViewPr snapToGrid="0">
      <p:cViewPr>
        <p:scale>
          <a:sx n="96" d="100"/>
          <a:sy n="96" d="100"/>
        </p:scale>
        <p:origin x="1070" y="-1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AFF583-E163-412B-903C-6B571196009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11388882-83D4-4FD2-8A61-54FE29041AFE}">
      <dgm:prSet phldrT="[Text]"/>
      <dgm:spPr/>
      <dgm:t>
        <a:bodyPr/>
        <a:lstStyle/>
        <a:p>
          <a:r>
            <a:rPr lang="en-GB" dirty="0">
              <a:latin typeface="Jost" panose="020B0604020202020204" charset="0"/>
              <a:ea typeface="Jost" panose="020B0604020202020204" charset="0"/>
            </a:rPr>
            <a:t>Searching online for relevant data</a:t>
          </a:r>
          <a:endParaRPr lang="en-AU" dirty="0"/>
        </a:p>
      </dgm:t>
    </dgm:pt>
    <dgm:pt modelId="{A31FBF33-5988-4740-B7EE-DEBDADCF0B78}" type="parTrans" cxnId="{3CB05AEF-F463-43AC-90AD-54F3714136A3}">
      <dgm:prSet/>
      <dgm:spPr/>
      <dgm:t>
        <a:bodyPr/>
        <a:lstStyle/>
        <a:p>
          <a:endParaRPr lang="en-AU"/>
        </a:p>
      </dgm:t>
    </dgm:pt>
    <dgm:pt modelId="{0D34C35E-D1B8-4378-815B-6949A337BE0C}" type="sibTrans" cxnId="{3CB05AEF-F463-43AC-90AD-54F3714136A3}">
      <dgm:prSet/>
      <dgm:spPr/>
      <dgm:t>
        <a:bodyPr/>
        <a:lstStyle/>
        <a:p>
          <a:endParaRPr lang="en-AU"/>
        </a:p>
      </dgm:t>
    </dgm:pt>
    <dgm:pt modelId="{A5151C6C-69BE-4817-B2C1-16DEE29FFF1C}">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selection based on research questions</a:t>
          </a:r>
          <a:endParaRPr lang="en-AU" dirty="0"/>
        </a:p>
      </dgm:t>
    </dgm:pt>
    <dgm:pt modelId="{FA1BA545-B713-4FB5-92B3-BA0C302A87E8}" type="parTrans" cxnId="{B073BFA3-7D1E-4D26-A0DE-F157A937B3C5}">
      <dgm:prSet/>
      <dgm:spPr/>
      <dgm:t>
        <a:bodyPr/>
        <a:lstStyle/>
        <a:p>
          <a:endParaRPr lang="en-AU"/>
        </a:p>
      </dgm:t>
    </dgm:pt>
    <dgm:pt modelId="{8FF0FA20-FD82-421A-AF6F-A7C957B32005}" type="sibTrans" cxnId="{B073BFA3-7D1E-4D26-A0DE-F157A937B3C5}">
      <dgm:prSet/>
      <dgm:spPr/>
      <dgm:t>
        <a:bodyPr/>
        <a:lstStyle/>
        <a:p>
          <a:endParaRPr lang="en-AU"/>
        </a:p>
      </dgm:t>
    </dgm:pt>
    <dgm:pt modelId="{1D0210FC-C9C3-4387-9739-FC9DBD518548}">
      <dgm:prSet phldrT="[Text]"/>
      <dgm:spPr/>
      <dgm:t>
        <a:bodyPr/>
        <a:lstStyle/>
        <a:p>
          <a:r>
            <a:rPr lang="en-GB" dirty="0">
              <a:latin typeface="Jost" panose="020B0604020202020204" charset="0"/>
              <a:ea typeface="Jost" panose="020B0604020202020204" charset="0"/>
            </a:rPr>
            <a:t>Variable identification </a:t>
          </a:r>
          <a:endParaRPr lang="en-AU" dirty="0"/>
        </a:p>
      </dgm:t>
    </dgm:pt>
    <dgm:pt modelId="{DCDE4C83-54E7-4BB0-8688-0697199CE77D}" type="parTrans" cxnId="{72E33DD5-7DE7-4C0E-A881-8AC4724C10EF}">
      <dgm:prSet/>
      <dgm:spPr/>
      <dgm:t>
        <a:bodyPr/>
        <a:lstStyle/>
        <a:p>
          <a:endParaRPr lang="en-AU"/>
        </a:p>
      </dgm:t>
    </dgm:pt>
    <dgm:pt modelId="{7E7024E9-B477-47E9-8A9A-CD03282F95A4}" type="sibTrans" cxnId="{72E33DD5-7DE7-4C0E-A881-8AC4724C10EF}">
      <dgm:prSet/>
      <dgm:spPr/>
      <dgm:t>
        <a:bodyPr/>
        <a:lstStyle/>
        <a:p>
          <a:endParaRPr lang="en-AU"/>
        </a:p>
      </dgm:t>
    </dgm:pt>
    <dgm:pt modelId="{F4363787-1BBD-4F6A-B799-B1A4867C1197}">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Converting our Excel files to CSV formats</a:t>
          </a:r>
          <a:endParaRPr lang="en-AU" dirty="0"/>
        </a:p>
      </dgm:t>
    </dgm:pt>
    <dgm:pt modelId="{7EE8EC10-C74D-4113-B2B2-C958DE8FEB1E}" type="parTrans" cxnId="{ED2171C8-0845-4891-877F-70A9EEE58FF9}">
      <dgm:prSet/>
      <dgm:spPr/>
      <dgm:t>
        <a:bodyPr/>
        <a:lstStyle/>
        <a:p>
          <a:endParaRPr lang="en-AU"/>
        </a:p>
      </dgm:t>
    </dgm:pt>
    <dgm:pt modelId="{D475C70B-5AE6-4426-B6C0-CD700C525E8A}" type="sibTrans" cxnId="{ED2171C8-0845-4891-877F-70A9EEE58FF9}">
      <dgm:prSet/>
      <dgm:spPr/>
      <dgm:t>
        <a:bodyPr/>
        <a:lstStyle/>
        <a:p>
          <a:endParaRPr lang="en-AU"/>
        </a:p>
      </dgm:t>
    </dgm:pt>
    <dgm:pt modelId="{BD767AB3-AF64-40B1-806E-89FA3CDBB720}">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Organisation - Creating data frames for Analysis</a:t>
          </a:r>
          <a:endParaRPr lang="en-AU" dirty="0"/>
        </a:p>
      </dgm:t>
    </dgm:pt>
    <dgm:pt modelId="{76252386-D7AA-4CA0-B771-090D17A18A07}" type="parTrans" cxnId="{1FFE211A-054C-4A70-991E-0D0E0E98B963}">
      <dgm:prSet/>
      <dgm:spPr/>
      <dgm:t>
        <a:bodyPr/>
        <a:lstStyle/>
        <a:p>
          <a:endParaRPr lang="en-AU"/>
        </a:p>
      </dgm:t>
    </dgm:pt>
    <dgm:pt modelId="{1AC27055-680D-408B-B023-E33532333AF6}" type="sibTrans" cxnId="{1FFE211A-054C-4A70-991E-0D0E0E98B963}">
      <dgm:prSet/>
      <dgm:spPr/>
      <dgm:t>
        <a:bodyPr/>
        <a:lstStyle/>
        <a:p>
          <a:endParaRPr lang="en-AU"/>
        </a:p>
      </dgm:t>
    </dgm:pt>
    <dgm:pt modelId="{AD35F09C-69AC-4F10-8B8B-F7EC65DCA480}" type="pres">
      <dgm:prSet presAssocID="{53AFF583-E163-412B-903C-6B571196009C}" presName="outerComposite" presStyleCnt="0">
        <dgm:presLayoutVars>
          <dgm:chMax val="5"/>
          <dgm:dir/>
          <dgm:resizeHandles val="exact"/>
        </dgm:presLayoutVars>
      </dgm:prSet>
      <dgm:spPr/>
    </dgm:pt>
    <dgm:pt modelId="{07F76B40-4A6A-431D-95F9-2CCADABFA628}" type="pres">
      <dgm:prSet presAssocID="{53AFF583-E163-412B-903C-6B571196009C}" presName="dummyMaxCanvas" presStyleCnt="0">
        <dgm:presLayoutVars/>
      </dgm:prSet>
      <dgm:spPr/>
    </dgm:pt>
    <dgm:pt modelId="{EA2DB75E-1D08-4114-B4FD-6C60F0CC77F7}" type="pres">
      <dgm:prSet presAssocID="{53AFF583-E163-412B-903C-6B571196009C}" presName="FiveNodes_1" presStyleLbl="node1" presStyleIdx="0" presStyleCnt="5">
        <dgm:presLayoutVars>
          <dgm:bulletEnabled val="1"/>
        </dgm:presLayoutVars>
      </dgm:prSet>
      <dgm:spPr/>
    </dgm:pt>
    <dgm:pt modelId="{E394A53B-85E9-4F53-B452-48A415A98604}" type="pres">
      <dgm:prSet presAssocID="{53AFF583-E163-412B-903C-6B571196009C}" presName="FiveNodes_2" presStyleLbl="node1" presStyleIdx="1" presStyleCnt="5">
        <dgm:presLayoutVars>
          <dgm:bulletEnabled val="1"/>
        </dgm:presLayoutVars>
      </dgm:prSet>
      <dgm:spPr/>
    </dgm:pt>
    <dgm:pt modelId="{146CAC1B-A96A-4B42-A650-CF18D023FB70}" type="pres">
      <dgm:prSet presAssocID="{53AFF583-E163-412B-903C-6B571196009C}" presName="FiveNodes_3" presStyleLbl="node1" presStyleIdx="2" presStyleCnt="5">
        <dgm:presLayoutVars>
          <dgm:bulletEnabled val="1"/>
        </dgm:presLayoutVars>
      </dgm:prSet>
      <dgm:spPr/>
    </dgm:pt>
    <dgm:pt modelId="{73475178-0630-4F3C-AEBD-29C37C86BB4C}" type="pres">
      <dgm:prSet presAssocID="{53AFF583-E163-412B-903C-6B571196009C}" presName="FiveNodes_4" presStyleLbl="node1" presStyleIdx="3" presStyleCnt="5">
        <dgm:presLayoutVars>
          <dgm:bulletEnabled val="1"/>
        </dgm:presLayoutVars>
      </dgm:prSet>
      <dgm:spPr/>
    </dgm:pt>
    <dgm:pt modelId="{D8D1E17A-CA3C-4545-9D91-11F3965C3F60}" type="pres">
      <dgm:prSet presAssocID="{53AFF583-E163-412B-903C-6B571196009C}" presName="FiveNodes_5" presStyleLbl="node1" presStyleIdx="4" presStyleCnt="5">
        <dgm:presLayoutVars>
          <dgm:bulletEnabled val="1"/>
        </dgm:presLayoutVars>
      </dgm:prSet>
      <dgm:spPr/>
    </dgm:pt>
    <dgm:pt modelId="{6E2DD19E-0BAA-4A23-B46F-FC9D1EA9AF11}" type="pres">
      <dgm:prSet presAssocID="{53AFF583-E163-412B-903C-6B571196009C}" presName="FiveConn_1-2" presStyleLbl="fgAccFollowNode1" presStyleIdx="0" presStyleCnt="4">
        <dgm:presLayoutVars>
          <dgm:bulletEnabled val="1"/>
        </dgm:presLayoutVars>
      </dgm:prSet>
      <dgm:spPr/>
    </dgm:pt>
    <dgm:pt modelId="{BBDC5D34-F756-4274-BB50-CB998BA321D4}" type="pres">
      <dgm:prSet presAssocID="{53AFF583-E163-412B-903C-6B571196009C}" presName="FiveConn_2-3" presStyleLbl="fgAccFollowNode1" presStyleIdx="1" presStyleCnt="4">
        <dgm:presLayoutVars>
          <dgm:bulletEnabled val="1"/>
        </dgm:presLayoutVars>
      </dgm:prSet>
      <dgm:spPr/>
    </dgm:pt>
    <dgm:pt modelId="{839927EC-CFB8-4B1E-84D1-5D1966705A96}" type="pres">
      <dgm:prSet presAssocID="{53AFF583-E163-412B-903C-6B571196009C}" presName="FiveConn_3-4" presStyleLbl="fgAccFollowNode1" presStyleIdx="2" presStyleCnt="4">
        <dgm:presLayoutVars>
          <dgm:bulletEnabled val="1"/>
        </dgm:presLayoutVars>
      </dgm:prSet>
      <dgm:spPr/>
    </dgm:pt>
    <dgm:pt modelId="{C0384C56-7577-4CA9-BDC1-F55491F03E68}" type="pres">
      <dgm:prSet presAssocID="{53AFF583-E163-412B-903C-6B571196009C}" presName="FiveConn_4-5" presStyleLbl="fgAccFollowNode1" presStyleIdx="3" presStyleCnt="4">
        <dgm:presLayoutVars>
          <dgm:bulletEnabled val="1"/>
        </dgm:presLayoutVars>
      </dgm:prSet>
      <dgm:spPr/>
    </dgm:pt>
    <dgm:pt modelId="{9DC24582-B057-44EF-8FC3-71C56E0BF5DA}" type="pres">
      <dgm:prSet presAssocID="{53AFF583-E163-412B-903C-6B571196009C}" presName="FiveNodes_1_text" presStyleLbl="node1" presStyleIdx="4" presStyleCnt="5">
        <dgm:presLayoutVars>
          <dgm:bulletEnabled val="1"/>
        </dgm:presLayoutVars>
      </dgm:prSet>
      <dgm:spPr/>
    </dgm:pt>
    <dgm:pt modelId="{D4559CB1-86EA-45F7-BADA-1F3BFC7A3C95}" type="pres">
      <dgm:prSet presAssocID="{53AFF583-E163-412B-903C-6B571196009C}" presName="FiveNodes_2_text" presStyleLbl="node1" presStyleIdx="4" presStyleCnt="5">
        <dgm:presLayoutVars>
          <dgm:bulletEnabled val="1"/>
        </dgm:presLayoutVars>
      </dgm:prSet>
      <dgm:spPr/>
    </dgm:pt>
    <dgm:pt modelId="{EB22CF1F-0547-4AEF-9E53-7F3749CBB13E}" type="pres">
      <dgm:prSet presAssocID="{53AFF583-E163-412B-903C-6B571196009C}" presName="FiveNodes_3_text" presStyleLbl="node1" presStyleIdx="4" presStyleCnt="5">
        <dgm:presLayoutVars>
          <dgm:bulletEnabled val="1"/>
        </dgm:presLayoutVars>
      </dgm:prSet>
      <dgm:spPr/>
    </dgm:pt>
    <dgm:pt modelId="{8152B4F2-417D-49B4-B2B4-ADA936987FDE}" type="pres">
      <dgm:prSet presAssocID="{53AFF583-E163-412B-903C-6B571196009C}" presName="FiveNodes_4_text" presStyleLbl="node1" presStyleIdx="4" presStyleCnt="5">
        <dgm:presLayoutVars>
          <dgm:bulletEnabled val="1"/>
        </dgm:presLayoutVars>
      </dgm:prSet>
      <dgm:spPr/>
    </dgm:pt>
    <dgm:pt modelId="{AD6C6C45-3F7F-4E97-8B0F-9DFE4B129786}" type="pres">
      <dgm:prSet presAssocID="{53AFF583-E163-412B-903C-6B571196009C}" presName="FiveNodes_5_text" presStyleLbl="node1" presStyleIdx="4" presStyleCnt="5">
        <dgm:presLayoutVars>
          <dgm:bulletEnabled val="1"/>
        </dgm:presLayoutVars>
      </dgm:prSet>
      <dgm:spPr/>
    </dgm:pt>
  </dgm:ptLst>
  <dgm:cxnLst>
    <dgm:cxn modelId="{B4FF5F0D-1FD0-45DC-9F1D-99272929244C}" type="presOf" srcId="{7E7024E9-B477-47E9-8A9A-CD03282F95A4}" destId="{839927EC-CFB8-4B1E-84D1-5D1966705A96}" srcOrd="0" destOrd="0" presId="urn:microsoft.com/office/officeart/2005/8/layout/vProcess5"/>
    <dgm:cxn modelId="{1FFE211A-054C-4A70-991E-0D0E0E98B963}" srcId="{53AFF583-E163-412B-903C-6B571196009C}" destId="{BD767AB3-AF64-40B1-806E-89FA3CDBB720}" srcOrd="4" destOrd="0" parTransId="{76252386-D7AA-4CA0-B771-090D17A18A07}" sibTransId="{1AC27055-680D-408B-B023-E33532333AF6}"/>
    <dgm:cxn modelId="{4239DE3A-27F2-4A3B-B8C5-E3791377D76D}" type="presOf" srcId="{1D0210FC-C9C3-4387-9739-FC9DBD518548}" destId="{146CAC1B-A96A-4B42-A650-CF18D023FB70}" srcOrd="0" destOrd="0" presId="urn:microsoft.com/office/officeart/2005/8/layout/vProcess5"/>
    <dgm:cxn modelId="{6F629B5E-0402-4E4E-87B8-2CDB069070EB}" type="presOf" srcId="{8FF0FA20-FD82-421A-AF6F-A7C957B32005}" destId="{BBDC5D34-F756-4274-BB50-CB998BA321D4}" srcOrd="0" destOrd="0" presId="urn:microsoft.com/office/officeart/2005/8/layout/vProcess5"/>
    <dgm:cxn modelId="{1AB73C42-039F-49E7-978C-6D9B5C19A83C}" type="presOf" srcId="{F4363787-1BBD-4F6A-B799-B1A4867C1197}" destId="{73475178-0630-4F3C-AEBD-29C37C86BB4C}" srcOrd="0" destOrd="0" presId="urn:microsoft.com/office/officeart/2005/8/layout/vProcess5"/>
    <dgm:cxn modelId="{B5C22E71-B813-43E4-994F-35C59A465DED}" type="presOf" srcId="{D475C70B-5AE6-4426-B6C0-CD700C525E8A}" destId="{C0384C56-7577-4CA9-BDC1-F55491F03E68}" srcOrd="0" destOrd="0" presId="urn:microsoft.com/office/officeart/2005/8/layout/vProcess5"/>
    <dgm:cxn modelId="{923F419A-C831-4D22-ACEC-AA39615FFCF9}" type="presOf" srcId="{A5151C6C-69BE-4817-B2C1-16DEE29FFF1C}" destId="{D4559CB1-86EA-45F7-BADA-1F3BFC7A3C95}" srcOrd="1" destOrd="0" presId="urn:microsoft.com/office/officeart/2005/8/layout/vProcess5"/>
    <dgm:cxn modelId="{A398CFA2-EE58-4ABD-9A1F-77538A2232C6}" type="presOf" srcId="{1D0210FC-C9C3-4387-9739-FC9DBD518548}" destId="{EB22CF1F-0547-4AEF-9E53-7F3749CBB13E}" srcOrd="1" destOrd="0" presId="urn:microsoft.com/office/officeart/2005/8/layout/vProcess5"/>
    <dgm:cxn modelId="{B073BFA3-7D1E-4D26-A0DE-F157A937B3C5}" srcId="{53AFF583-E163-412B-903C-6B571196009C}" destId="{A5151C6C-69BE-4817-B2C1-16DEE29FFF1C}" srcOrd="1" destOrd="0" parTransId="{FA1BA545-B713-4FB5-92B3-BA0C302A87E8}" sibTransId="{8FF0FA20-FD82-421A-AF6F-A7C957B32005}"/>
    <dgm:cxn modelId="{7ACD63B5-9832-4DDE-8C3B-C0AC9822CCA3}" type="presOf" srcId="{11388882-83D4-4FD2-8A61-54FE29041AFE}" destId="{9DC24582-B057-44EF-8FC3-71C56E0BF5DA}" srcOrd="1" destOrd="0" presId="urn:microsoft.com/office/officeart/2005/8/layout/vProcess5"/>
    <dgm:cxn modelId="{DCAA83BC-B807-4B56-B9E8-BB8B35F78AE2}" type="presOf" srcId="{0D34C35E-D1B8-4378-815B-6949A337BE0C}" destId="{6E2DD19E-0BAA-4A23-B46F-FC9D1EA9AF11}" srcOrd="0" destOrd="0" presId="urn:microsoft.com/office/officeart/2005/8/layout/vProcess5"/>
    <dgm:cxn modelId="{ED2171C8-0845-4891-877F-70A9EEE58FF9}" srcId="{53AFF583-E163-412B-903C-6B571196009C}" destId="{F4363787-1BBD-4F6A-B799-B1A4867C1197}" srcOrd="3" destOrd="0" parTransId="{7EE8EC10-C74D-4113-B2B2-C958DE8FEB1E}" sibTransId="{D475C70B-5AE6-4426-B6C0-CD700C525E8A}"/>
    <dgm:cxn modelId="{92ABD0CB-F0EE-4386-87F0-79FCA6BA1CB5}" type="presOf" srcId="{A5151C6C-69BE-4817-B2C1-16DEE29FFF1C}" destId="{E394A53B-85E9-4F53-B452-48A415A98604}" srcOrd="0" destOrd="0" presId="urn:microsoft.com/office/officeart/2005/8/layout/vProcess5"/>
    <dgm:cxn modelId="{39686ED4-228C-4CE8-997C-E0E29990C9EC}" type="presOf" srcId="{F4363787-1BBD-4F6A-B799-B1A4867C1197}" destId="{8152B4F2-417D-49B4-B2B4-ADA936987FDE}" srcOrd="1" destOrd="0" presId="urn:microsoft.com/office/officeart/2005/8/layout/vProcess5"/>
    <dgm:cxn modelId="{72E33DD5-7DE7-4C0E-A881-8AC4724C10EF}" srcId="{53AFF583-E163-412B-903C-6B571196009C}" destId="{1D0210FC-C9C3-4387-9739-FC9DBD518548}" srcOrd="2" destOrd="0" parTransId="{DCDE4C83-54E7-4BB0-8688-0697199CE77D}" sibTransId="{7E7024E9-B477-47E9-8A9A-CD03282F95A4}"/>
    <dgm:cxn modelId="{5ED1EDDE-9340-45DB-9DE6-482A18C8DAC9}" type="presOf" srcId="{11388882-83D4-4FD2-8A61-54FE29041AFE}" destId="{EA2DB75E-1D08-4114-B4FD-6C60F0CC77F7}" srcOrd="0" destOrd="0" presId="urn:microsoft.com/office/officeart/2005/8/layout/vProcess5"/>
    <dgm:cxn modelId="{C6A8D7E9-3920-4A02-A55C-C1EF10F4B3A5}" type="presOf" srcId="{BD767AB3-AF64-40B1-806E-89FA3CDBB720}" destId="{AD6C6C45-3F7F-4E97-8B0F-9DFE4B129786}" srcOrd="1" destOrd="0" presId="urn:microsoft.com/office/officeart/2005/8/layout/vProcess5"/>
    <dgm:cxn modelId="{18D468EC-2E9D-4A28-9923-208F1789E4C6}" type="presOf" srcId="{53AFF583-E163-412B-903C-6B571196009C}" destId="{AD35F09C-69AC-4F10-8B8B-F7EC65DCA480}" srcOrd="0" destOrd="0" presId="urn:microsoft.com/office/officeart/2005/8/layout/vProcess5"/>
    <dgm:cxn modelId="{3CB05AEF-F463-43AC-90AD-54F3714136A3}" srcId="{53AFF583-E163-412B-903C-6B571196009C}" destId="{11388882-83D4-4FD2-8A61-54FE29041AFE}" srcOrd="0" destOrd="0" parTransId="{A31FBF33-5988-4740-B7EE-DEBDADCF0B78}" sibTransId="{0D34C35E-D1B8-4378-815B-6949A337BE0C}"/>
    <dgm:cxn modelId="{A3708DEF-9F33-4004-A482-00830A9A8FFA}" type="presOf" srcId="{BD767AB3-AF64-40B1-806E-89FA3CDBB720}" destId="{D8D1E17A-CA3C-4545-9D91-11F3965C3F60}" srcOrd="0" destOrd="0" presId="urn:microsoft.com/office/officeart/2005/8/layout/vProcess5"/>
    <dgm:cxn modelId="{F8FF53A6-A3BA-4921-B7DE-89E8239EB319}" type="presParOf" srcId="{AD35F09C-69AC-4F10-8B8B-F7EC65DCA480}" destId="{07F76B40-4A6A-431D-95F9-2CCADABFA628}" srcOrd="0" destOrd="0" presId="urn:microsoft.com/office/officeart/2005/8/layout/vProcess5"/>
    <dgm:cxn modelId="{DA334EA6-FDAD-470A-985E-E393E242904C}" type="presParOf" srcId="{AD35F09C-69AC-4F10-8B8B-F7EC65DCA480}" destId="{EA2DB75E-1D08-4114-B4FD-6C60F0CC77F7}" srcOrd="1" destOrd="0" presId="urn:microsoft.com/office/officeart/2005/8/layout/vProcess5"/>
    <dgm:cxn modelId="{9C760839-FB73-4716-B411-260A70497F0A}" type="presParOf" srcId="{AD35F09C-69AC-4F10-8B8B-F7EC65DCA480}" destId="{E394A53B-85E9-4F53-B452-48A415A98604}" srcOrd="2" destOrd="0" presId="urn:microsoft.com/office/officeart/2005/8/layout/vProcess5"/>
    <dgm:cxn modelId="{3B5AF9D4-BD58-4D9E-8BF4-3581DE1F878F}" type="presParOf" srcId="{AD35F09C-69AC-4F10-8B8B-F7EC65DCA480}" destId="{146CAC1B-A96A-4B42-A650-CF18D023FB70}" srcOrd="3" destOrd="0" presId="urn:microsoft.com/office/officeart/2005/8/layout/vProcess5"/>
    <dgm:cxn modelId="{835B8166-5B31-4840-9535-F19B0C22798C}" type="presParOf" srcId="{AD35F09C-69AC-4F10-8B8B-F7EC65DCA480}" destId="{73475178-0630-4F3C-AEBD-29C37C86BB4C}" srcOrd="4" destOrd="0" presId="urn:microsoft.com/office/officeart/2005/8/layout/vProcess5"/>
    <dgm:cxn modelId="{CEE54577-7FE9-4DF2-A95B-1C5A7DF34232}" type="presParOf" srcId="{AD35F09C-69AC-4F10-8B8B-F7EC65DCA480}" destId="{D8D1E17A-CA3C-4545-9D91-11F3965C3F60}" srcOrd="5" destOrd="0" presId="urn:microsoft.com/office/officeart/2005/8/layout/vProcess5"/>
    <dgm:cxn modelId="{D571DFF8-9FB7-4992-9EF6-5375EB4B4B71}" type="presParOf" srcId="{AD35F09C-69AC-4F10-8B8B-F7EC65DCA480}" destId="{6E2DD19E-0BAA-4A23-B46F-FC9D1EA9AF11}" srcOrd="6" destOrd="0" presId="urn:microsoft.com/office/officeart/2005/8/layout/vProcess5"/>
    <dgm:cxn modelId="{129AD6A4-7244-4404-9DE1-D6B3BE46AAB6}" type="presParOf" srcId="{AD35F09C-69AC-4F10-8B8B-F7EC65DCA480}" destId="{BBDC5D34-F756-4274-BB50-CB998BA321D4}" srcOrd="7" destOrd="0" presId="urn:microsoft.com/office/officeart/2005/8/layout/vProcess5"/>
    <dgm:cxn modelId="{F6C64424-7431-43CB-8148-70C976600AB4}" type="presParOf" srcId="{AD35F09C-69AC-4F10-8B8B-F7EC65DCA480}" destId="{839927EC-CFB8-4B1E-84D1-5D1966705A96}" srcOrd="8" destOrd="0" presId="urn:microsoft.com/office/officeart/2005/8/layout/vProcess5"/>
    <dgm:cxn modelId="{12E7A7CB-4049-42E4-B995-48097C640631}" type="presParOf" srcId="{AD35F09C-69AC-4F10-8B8B-F7EC65DCA480}" destId="{C0384C56-7577-4CA9-BDC1-F55491F03E68}" srcOrd="9" destOrd="0" presId="urn:microsoft.com/office/officeart/2005/8/layout/vProcess5"/>
    <dgm:cxn modelId="{E8886A35-6E13-4522-8421-B1A562C120CE}" type="presParOf" srcId="{AD35F09C-69AC-4F10-8B8B-F7EC65DCA480}" destId="{9DC24582-B057-44EF-8FC3-71C56E0BF5DA}" srcOrd="10" destOrd="0" presId="urn:microsoft.com/office/officeart/2005/8/layout/vProcess5"/>
    <dgm:cxn modelId="{C227C5A4-BE96-4002-BA37-11A87AD00EB8}" type="presParOf" srcId="{AD35F09C-69AC-4F10-8B8B-F7EC65DCA480}" destId="{D4559CB1-86EA-45F7-BADA-1F3BFC7A3C95}" srcOrd="11" destOrd="0" presId="urn:microsoft.com/office/officeart/2005/8/layout/vProcess5"/>
    <dgm:cxn modelId="{C3807C9B-126A-4BF3-AAA6-43C5477AEA20}" type="presParOf" srcId="{AD35F09C-69AC-4F10-8B8B-F7EC65DCA480}" destId="{EB22CF1F-0547-4AEF-9E53-7F3749CBB13E}" srcOrd="12" destOrd="0" presId="urn:microsoft.com/office/officeart/2005/8/layout/vProcess5"/>
    <dgm:cxn modelId="{8DA8A0EA-B380-4BB0-A176-D2688641069E}" type="presParOf" srcId="{AD35F09C-69AC-4F10-8B8B-F7EC65DCA480}" destId="{8152B4F2-417D-49B4-B2B4-ADA936987FDE}" srcOrd="13" destOrd="0" presId="urn:microsoft.com/office/officeart/2005/8/layout/vProcess5"/>
    <dgm:cxn modelId="{3B96B854-7B2A-4F74-AA9F-442BECBEAF18}" type="presParOf" srcId="{AD35F09C-69AC-4F10-8B8B-F7EC65DCA480}" destId="{AD6C6C45-3F7F-4E97-8B0F-9DFE4B12978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DB75E-1D08-4114-B4FD-6C60F0CC77F7}">
      <dsp:nvSpPr>
        <dsp:cNvPr id="0" name=""/>
        <dsp:cNvSpPr/>
      </dsp:nvSpPr>
      <dsp:spPr>
        <a:xfrm>
          <a:off x="0" y="0"/>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Searching online for relevant data</a:t>
          </a:r>
          <a:endParaRPr lang="en-AU" sz="1100" kern="1200" dirty="0"/>
        </a:p>
      </dsp:txBody>
      <dsp:txXfrm>
        <a:off x="14609" y="14609"/>
        <a:ext cx="3313894" cy="469567"/>
      </dsp:txXfrm>
    </dsp:sp>
    <dsp:sp modelId="{E394A53B-85E9-4F53-B452-48A415A98604}">
      <dsp:nvSpPr>
        <dsp:cNvPr id="0" name=""/>
        <dsp:cNvSpPr/>
      </dsp:nvSpPr>
      <dsp:spPr>
        <a:xfrm>
          <a:off x="292016" y="568061"/>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selection based on research questions</a:t>
          </a:r>
          <a:endParaRPr lang="en-AU" sz="1100" kern="1200" dirty="0"/>
        </a:p>
      </dsp:txBody>
      <dsp:txXfrm>
        <a:off x="306625" y="582670"/>
        <a:ext cx="3265035" cy="469567"/>
      </dsp:txXfrm>
    </dsp:sp>
    <dsp:sp modelId="{146CAC1B-A96A-4B42-A650-CF18D023FB70}">
      <dsp:nvSpPr>
        <dsp:cNvPr id="0" name=""/>
        <dsp:cNvSpPr/>
      </dsp:nvSpPr>
      <dsp:spPr>
        <a:xfrm>
          <a:off x="584032" y="1136122"/>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Variable identification </a:t>
          </a:r>
          <a:endParaRPr lang="en-AU" sz="1100" kern="1200" dirty="0"/>
        </a:p>
      </dsp:txBody>
      <dsp:txXfrm>
        <a:off x="598641" y="1150731"/>
        <a:ext cx="3265035" cy="469567"/>
      </dsp:txXfrm>
    </dsp:sp>
    <dsp:sp modelId="{73475178-0630-4F3C-AEBD-29C37C86BB4C}">
      <dsp:nvSpPr>
        <dsp:cNvPr id="0" name=""/>
        <dsp:cNvSpPr/>
      </dsp:nvSpPr>
      <dsp:spPr>
        <a:xfrm>
          <a:off x="876049" y="1704183"/>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Converting our Excel files to CSV formats</a:t>
          </a:r>
          <a:endParaRPr lang="en-AU" sz="1100" kern="1200" dirty="0"/>
        </a:p>
      </dsp:txBody>
      <dsp:txXfrm>
        <a:off x="890658" y="1718792"/>
        <a:ext cx="3265035" cy="469567"/>
      </dsp:txXfrm>
    </dsp:sp>
    <dsp:sp modelId="{D8D1E17A-CA3C-4545-9D91-11F3965C3F60}">
      <dsp:nvSpPr>
        <dsp:cNvPr id="0" name=""/>
        <dsp:cNvSpPr/>
      </dsp:nvSpPr>
      <dsp:spPr>
        <a:xfrm>
          <a:off x="1168065" y="2272244"/>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Organisation - Creating data frames for Analysis</a:t>
          </a:r>
          <a:endParaRPr lang="en-AU" sz="1100" kern="1200" dirty="0"/>
        </a:p>
      </dsp:txBody>
      <dsp:txXfrm>
        <a:off x="1182674" y="2286853"/>
        <a:ext cx="3265035" cy="469567"/>
      </dsp:txXfrm>
    </dsp:sp>
    <dsp:sp modelId="{6E2DD19E-0BAA-4A23-B46F-FC9D1EA9AF11}">
      <dsp:nvSpPr>
        <dsp:cNvPr id="0" name=""/>
        <dsp:cNvSpPr/>
      </dsp:nvSpPr>
      <dsp:spPr>
        <a:xfrm>
          <a:off x="3586269" y="364390"/>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659216" y="364390"/>
        <a:ext cx="178316" cy="243968"/>
      </dsp:txXfrm>
    </dsp:sp>
    <dsp:sp modelId="{BBDC5D34-F756-4274-BB50-CB998BA321D4}">
      <dsp:nvSpPr>
        <dsp:cNvPr id="0" name=""/>
        <dsp:cNvSpPr/>
      </dsp:nvSpPr>
      <dsp:spPr>
        <a:xfrm>
          <a:off x="3878286" y="932451"/>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951233" y="932451"/>
        <a:ext cx="178316" cy="243968"/>
      </dsp:txXfrm>
    </dsp:sp>
    <dsp:sp modelId="{839927EC-CFB8-4B1E-84D1-5D1966705A96}">
      <dsp:nvSpPr>
        <dsp:cNvPr id="0" name=""/>
        <dsp:cNvSpPr/>
      </dsp:nvSpPr>
      <dsp:spPr>
        <a:xfrm>
          <a:off x="4170302" y="1492199"/>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243249" y="1492199"/>
        <a:ext cx="178316" cy="243968"/>
      </dsp:txXfrm>
    </dsp:sp>
    <dsp:sp modelId="{C0384C56-7577-4CA9-BDC1-F55491F03E68}">
      <dsp:nvSpPr>
        <dsp:cNvPr id="0" name=""/>
        <dsp:cNvSpPr/>
      </dsp:nvSpPr>
      <dsp:spPr>
        <a:xfrm>
          <a:off x="4462319" y="2065802"/>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535266" y="2065802"/>
        <a:ext cx="178316" cy="2439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Based on past 10 years of data</a:t>
            </a:r>
          </a:p>
        </p:txBody>
      </p:sp>
    </p:spTree>
    <p:extLst>
      <p:ext uri="{BB962C8B-B14F-4D97-AF65-F5344CB8AC3E}">
        <p14:creationId xmlns:p14="http://schemas.microsoft.com/office/powerpoint/2010/main" val="296547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94554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6991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327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7" r:id="rId7"/>
    <p:sldLayoutId id="2147483678" r:id="rId8"/>
    <p:sldLayoutId id="2147483679"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files.crimestatistics.vic.gov.au/2024-03/Data_Tables_LGA_Criminal_Incidents_Year_Ending_December_2023.xls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abs.gov.au/statistics/economy/price-indexes-and-inflation/consumer-price-index-australia/dec-quarter-2023#data-downloads" TargetMode="External"/><Relationship Id="rId4" Type="http://schemas.openxmlformats.org/officeDocument/2006/relationships/hyperlink" Target="https://www.abs.gov.au/statistics/labour/employment-and-unemployment/labour-force-australia/latest-releas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664700" y="711015"/>
            <a:ext cx="7735327" cy="1576276"/>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4400" b="0" dirty="0">
                <a:solidFill>
                  <a:schemeClr val="lt2"/>
                </a:solidFill>
                <a:latin typeface="Azeret Mono ExtraBold"/>
                <a:ea typeface="Azeret Mono ExtraBold"/>
                <a:cs typeface="Azeret Mono ExtraBold"/>
                <a:sym typeface="Azeret Mono ExtraBold"/>
              </a:rPr>
              <a:t>Crime Analysis in Victoria</a:t>
            </a: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D08C120-4086-0E0A-3F6A-9F68D357AEDC}"/>
              </a:ext>
            </a:extLst>
          </p:cNvPr>
          <p:cNvSpPr txBox="1"/>
          <p:nvPr/>
        </p:nvSpPr>
        <p:spPr>
          <a:xfrm>
            <a:off x="1191624" y="273577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pic>
        <p:nvPicPr>
          <p:cNvPr id="2" name="Picture 1" descr="A map of australia with a location&#10;&#10;Description automatically generated">
            <a:extLst>
              <a:ext uri="{FF2B5EF4-FFF2-40B4-BE49-F238E27FC236}">
                <a16:creationId xmlns:a16="http://schemas.microsoft.com/office/drawing/2014/main" id="{4B5A6D30-7546-8D89-D5EC-D35CFD7D0842}"/>
              </a:ext>
            </a:extLst>
          </p:cNvPr>
          <p:cNvPicPr>
            <a:picLocks noChangeAspect="1"/>
          </p:cNvPicPr>
          <p:nvPr/>
        </p:nvPicPr>
        <p:blipFill>
          <a:blip r:embed="rId3"/>
          <a:stretch>
            <a:fillRect/>
          </a:stretch>
        </p:blipFill>
        <p:spPr>
          <a:xfrm>
            <a:off x="3477624" y="2104809"/>
            <a:ext cx="4563127" cy="2359136"/>
          </a:xfrm>
          <a:prstGeom prst="rect">
            <a:avLst/>
          </a:prstGeom>
        </p:spPr>
      </p:pic>
      <p:sp>
        <p:nvSpPr>
          <p:cNvPr id="6" name="TextBox 5">
            <a:extLst>
              <a:ext uri="{FF2B5EF4-FFF2-40B4-BE49-F238E27FC236}">
                <a16:creationId xmlns:a16="http://schemas.microsoft.com/office/drawing/2014/main" id="{BEED746D-6FF4-B10A-5C10-7D3C47F73956}"/>
              </a:ext>
            </a:extLst>
          </p:cNvPr>
          <p:cNvSpPr txBox="1"/>
          <p:nvPr/>
        </p:nvSpPr>
        <p:spPr>
          <a:xfrm>
            <a:off x="876466" y="2968865"/>
            <a:ext cx="3903678" cy="1345048"/>
          </a:xfrm>
          <a:prstGeom prst="rect">
            <a:avLst/>
          </a:prstGeom>
          <a:noFill/>
        </p:spPr>
        <p:txBody>
          <a:bodyPr wrap="square" rtlCol="0">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err="1"/>
              <a:t>Mahsa</a:t>
            </a:r>
            <a:r>
              <a:rPr lang="en-GB" dirty="0"/>
              <a:t> </a:t>
            </a:r>
            <a:r>
              <a:rPr lang="en-GB" dirty="0" err="1"/>
              <a:t>Hesampour</a:t>
            </a:r>
            <a:endParaRPr lang="en-GB" dirty="0"/>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Lianto</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3</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0" lvl="0" indent="0" rtl="0">
              <a:lnSpc>
                <a:spcPct val="107000"/>
              </a:lnSpc>
              <a:spcAft>
                <a:spcPts val="800"/>
              </a:spcAft>
            </a:pPr>
            <a:r>
              <a:rPr lang="en-AU" sz="2000" b="1"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68844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4206902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Holtham has highest percentage with 23.63%  for Crimes against the person, while Melbourne only has 15.80%</a:t>
            </a:r>
            <a:endParaRPr lang="en-US" sz="1600" dirty="0"/>
          </a:p>
        </p:txBody>
      </p:sp>
    </p:spTree>
    <p:extLst>
      <p:ext uri="{BB962C8B-B14F-4D97-AF65-F5344CB8AC3E}">
        <p14:creationId xmlns:p14="http://schemas.microsoft.com/office/powerpoint/2010/main" val="106236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17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38248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4</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Do economic factors, such as unemployment rate and inflation rate, affect crime rates? </a:t>
            </a:r>
          </a:p>
          <a:p>
            <a:endParaRPr lang="en-AU" dirty="0"/>
          </a:p>
        </p:txBody>
      </p:sp>
    </p:spTree>
    <p:extLst>
      <p:ext uri="{BB962C8B-B14F-4D97-AF65-F5344CB8AC3E}">
        <p14:creationId xmlns:p14="http://schemas.microsoft.com/office/powerpoint/2010/main" val="362908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1840526" y="-5556"/>
            <a:ext cx="4588686" cy="994972"/>
          </a:xfrm>
          <a:prstGeom prst="rect">
            <a:avLst/>
          </a:prstGeom>
        </p:spPr>
        <p:txBody>
          <a:bodyPr spcFirstLastPara="1" wrap="square" lIns="91425" tIns="91425" rIns="91425" bIns="91425" anchor="b" anchorCtr="0">
            <a:noAutofit/>
          </a:bodyPr>
          <a:lstStyle/>
          <a:p>
            <a:pPr algn="l"/>
            <a:r>
              <a:rPr lang="en-US" b="1" i="0" dirty="0">
                <a:effectLst/>
                <a:latin typeface="Jost" panose="020B0604020202020204" charset="0"/>
                <a:ea typeface="Jost" panose="020B0604020202020204" charset="0"/>
              </a:rPr>
              <a:t>Research Question</a:t>
            </a:r>
          </a:p>
        </p:txBody>
      </p:sp>
      <p:grpSp>
        <p:nvGrpSpPr>
          <p:cNvPr id="2" name="Google Shape;2050;p72">
            <a:extLst>
              <a:ext uri="{FF2B5EF4-FFF2-40B4-BE49-F238E27FC236}">
                <a16:creationId xmlns:a16="http://schemas.microsoft.com/office/drawing/2014/main" id="{20451548-2AE8-B8ED-C6E3-BB9DFA4A8C1F}"/>
              </a:ext>
            </a:extLst>
          </p:cNvPr>
          <p:cNvGrpSpPr/>
          <p:nvPr/>
        </p:nvGrpSpPr>
        <p:grpSpPr>
          <a:xfrm>
            <a:off x="6211950" y="2557400"/>
            <a:ext cx="2285491" cy="2285877"/>
            <a:chOff x="3984680" y="4051649"/>
            <a:chExt cx="425919" cy="425991"/>
          </a:xfrm>
        </p:grpSpPr>
        <p:sp>
          <p:nvSpPr>
            <p:cNvPr id="3" name="Google Shape;2051;p72">
              <a:extLst>
                <a:ext uri="{FF2B5EF4-FFF2-40B4-BE49-F238E27FC236}">
                  <a16:creationId xmlns:a16="http://schemas.microsoft.com/office/drawing/2014/main" id="{4BB02DA5-3C63-5813-3826-11C448F4D888}"/>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2;p72">
              <a:extLst>
                <a:ext uri="{FF2B5EF4-FFF2-40B4-BE49-F238E27FC236}">
                  <a16:creationId xmlns:a16="http://schemas.microsoft.com/office/drawing/2014/main" id="{17932E42-F64F-4E5F-3F3F-D087B0E1C61E}"/>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53;p72">
              <a:extLst>
                <a:ext uri="{FF2B5EF4-FFF2-40B4-BE49-F238E27FC236}">
                  <a16:creationId xmlns:a16="http://schemas.microsoft.com/office/drawing/2014/main" id="{8DAEDFE3-D9DF-7435-A3F2-8AFA712686D3}"/>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4;p72">
              <a:extLst>
                <a:ext uri="{FF2B5EF4-FFF2-40B4-BE49-F238E27FC236}">
                  <a16:creationId xmlns:a16="http://schemas.microsoft.com/office/drawing/2014/main" id="{9612579E-53EB-703E-4181-37EBB626570B}"/>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5;p72">
              <a:extLst>
                <a:ext uri="{FF2B5EF4-FFF2-40B4-BE49-F238E27FC236}">
                  <a16:creationId xmlns:a16="http://schemas.microsoft.com/office/drawing/2014/main" id="{D836D365-D67C-3F04-966B-2AD1A69B2D62}"/>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01;p62">
            <a:extLst>
              <a:ext uri="{FF2B5EF4-FFF2-40B4-BE49-F238E27FC236}">
                <a16:creationId xmlns:a16="http://schemas.microsoft.com/office/drawing/2014/main" id="{7C7674A2-41B9-B354-639B-75F1118487C3}"/>
              </a:ext>
            </a:extLst>
          </p:cNvPr>
          <p:cNvSpPr txBox="1">
            <a:spLocks/>
          </p:cNvSpPr>
          <p:nvPr/>
        </p:nvSpPr>
        <p:spPr>
          <a:xfrm>
            <a:off x="1011224" y="890080"/>
            <a:ext cx="6423794" cy="9949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marL="139700" indent="0" algn="l"/>
            <a:r>
              <a:rPr lang="en-US" sz="2000" kern="100" dirty="0">
                <a:latin typeface="Calibri" panose="020F0502020204030204" pitchFamily="34" charset="0"/>
                <a:cs typeface="Arial" panose="020B0604020202020204" pitchFamily="34" charset="0"/>
              </a:rPr>
              <a:t>Do economic factors ‘unemployment rate’ and ‘inflation rate’, affect crime rates? </a:t>
            </a:r>
          </a:p>
        </p:txBody>
      </p:sp>
      <p:pic>
        <p:nvPicPr>
          <p:cNvPr id="8" name="Picture 7">
            <a:extLst>
              <a:ext uri="{FF2B5EF4-FFF2-40B4-BE49-F238E27FC236}">
                <a16:creationId xmlns:a16="http://schemas.microsoft.com/office/drawing/2014/main" id="{71243B23-EBB6-0237-0100-386AFC3D3A22}"/>
              </a:ext>
            </a:extLst>
          </p:cNvPr>
          <p:cNvPicPr>
            <a:picLocks noChangeAspect="1"/>
          </p:cNvPicPr>
          <p:nvPr/>
        </p:nvPicPr>
        <p:blipFill>
          <a:blip r:embed="rId3"/>
          <a:stretch>
            <a:fillRect/>
          </a:stretch>
        </p:blipFill>
        <p:spPr>
          <a:xfrm>
            <a:off x="959497" y="2051280"/>
            <a:ext cx="5284601" cy="2712402"/>
          </a:xfrm>
          <a:prstGeom prst="rect">
            <a:avLst/>
          </a:prstGeom>
        </p:spPr>
      </p:pic>
      <p:pic>
        <p:nvPicPr>
          <p:cNvPr id="4" name="Picture 3">
            <a:extLst>
              <a:ext uri="{FF2B5EF4-FFF2-40B4-BE49-F238E27FC236}">
                <a16:creationId xmlns:a16="http://schemas.microsoft.com/office/drawing/2014/main" id="{91501D7C-3419-EF2E-9BEB-1BA1FD58AF96}"/>
              </a:ext>
            </a:extLst>
          </p:cNvPr>
          <p:cNvPicPr>
            <a:picLocks noChangeAspect="1"/>
          </p:cNvPicPr>
          <p:nvPr/>
        </p:nvPicPr>
        <p:blipFill>
          <a:blip r:embed="rId4"/>
          <a:stretch>
            <a:fillRect/>
          </a:stretch>
        </p:blipFill>
        <p:spPr>
          <a:xfrm>
            <a:off x="152253" y="1107914"/>
            <a:ext cx="969348" cy="816935"/>
          </a:xfrm>
          <a:prstGeom prst="rect">
            <a:avLst/>
          </a:prstGeom>
        </p:spPr>
      </p:pic>
    </p:spTree>
    <p:extLst>
      <p:ext uri="{BB962C8B-B14F-4D97-AF65-F5344CB8AC3E}">
        <p14:creationId xmlns:p14="http://schemas.microsoft.com/office/powerpoint/2010/main" val="102048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3243-A1F3-27EE-3E3B-B9CA29FDA861}"/>
              </a:ext>
            </a:extLst>
          </p:cNvPr>
          <p:cNvSpPr>
            <a:spLocks noGrp="1"/>
          </p:cNvSpPr>
          <p:nvPr>
            <p:ph type="title"/>
          </p:nvPr>
        </p:nvSpPr>
        <p:spPr>
          <a:xfrm>
            <a:off x="3149950" y="245942"/>
            <a:ext cx="2617076" cy="684224"/>
          </a:xfrm>
        </p:spPr>
        <p:txBody>
          <a:bodyPr/>
          <a:lstStyle/>
          <a:p>
            <a:r>
              <a:rPr lang="en-AU" dirty="0"/>
              <a:t>Hypotheses</a:t>
            </a:r>
          </a:p>
        </p:txBody>
      </p:sp>
      <p:pic>
        <p:nvPicPr>
          <p:cNvPr id="5" name="Picture 4">
            <a:extLst>
              <a:ext uri="{FF2B5EF4-FFF2-40B4-BE49-F238E27FC236}">
                <a16:creationId xmlns:a16="http://schemas.microsoft.com/office/drawing/2014/main" id="{78D4AEF5-0C99-9F22-0BBA-442267A4AF89}"/>
              </a:ext>
            </a:extLst>
          </p:cNvPr>
          <p:cNvPicPr>
            <a:picLocks noChangeAspect="1"/>
          </p:cNvPicPr>
          <p:nvPr/>
        </p:nvPicPr>
        <p:blipFill>
          <a:blip r:embed="rId2"/>
          <a:stretch>
            <a:fillRect/>
          </a:stretch>
        </p:blipFill>
        <p:spPr>
          <a:xfrm>
            <a:off x="6189502" y="1724740"/>
            <a:ext cx="2358562" cy="1943108"/>
          </a:xfrm>
          <a:prstGeom prst="rect">
            <a:avLst/>
          </a:prstGeom>
        </p:spPr>
      </p:pic>
      <p:sp>
        <p:nvSpPr>
          <p:cNvPr id="6" name="TextBox 5">
            <a:extLst>
              <a:ext uri="{FF2B5EF4-FFF2-40B4-BE49-F238E27FC236}">
                <a16:creationId xmlns:a16="http://schemas.microsoft.com/office/drawing/2014/main" id="{834B86E5-2A02-B445-7889-A0224B1B6A39}"/>
              </a:ext>
            </a:extLst>
          </p:cNvPr>
          <p:cNvSpPr txBox="1"/>
          <p:nvPr/>
        </p:nvSpPr>
        <p:spPr>
          <a:xfrm>
            <a:off x="400357" y="1510657"/>
            <a:ext cx="4981904" cy="861774"/>
          </a:xfrm>
          <a:prstGeom prst="rect">
            <a:avLst/>
          </a:prstGeom>
          <a:noFill/>
        </p:spPr>
        <p:txBody>
          <a:bodyPr wrap="square" rtlCol="0">
            <a:spAutoFit/>
          </a:bodyPr>
          <a:lstStyle/>
          <a:p>
            <a:r>
              <a:rPr lang="en-US" sz="1800" dirty="0">
                <a:solidFill>
                  <a:srgbClr val="043461"/>
                </a:solidFill>
                <a:latin typeface="+mj-lt"/>
                <a:cs typeface="Times New Roman" panose="02020603050405020304" pitchFamily="18" charset="0"/>
              </a:rPr>
              <a:t>Null hypothesis (H</a:t>
            </a:r>
            <a:r>
              <a:rPr lang="en-US" sz="1800" baseline="-25000" dirty="0">
                <a:solidFill>
                  <a:srgbClr val="043461"/>
                </a:solidFill>
                <a:latin typeface="+mj-lt"/>
                <a:cs typeface="Times New Roman" panose="02020603050405020304" pitchFamily="18" charset="0"/>
              </a:rPr>
              <a:t>0</a:t>
            </a:r>
            <a:r>
              <a:rPr lang="en-US" sz="1800" dirty="0">
                <a:solidFill>
                  <a:srgbClr val="043461"/>
                </a:solidFill>
                <a:latin typeface="+mj-lt"/>
                <a:cs typeface="Times New Roman" panose="02020603050405020304" pitchFamily="18" charset="0"/>
              </a:rPr>
              <a:t>):</a:t>
            </a:r>
          </a:p>
          <a:p>
            <a:r>
              <a:rPr lang="en-US" sz="1600" dirty="0"/>
              <a:t>The rate of unemployment and inflation does not influence crime rates in Victoria.</a:t>
            </a:r>
          </a:p>
        </p:txBody>
      </p:sp>
      <p:sp>
        <p:nvSpPr>
          <p:cNvPr id="9" name="TextBox 8">
            <a:extLst>
              <a:ext uri="{FF2B5EF4-FFF2-40B4-BE49-F238E27FC236}">
                <a16:creationId xmlns:a16="http://schemas.microsoft.com/office/drawing/2014/main" id="{D4A6F861-2FDE-0614-2F93-D32B7BFF374B}"/>
              </a:ext>
            </a:extLst>
          </p:cNvPr>
          <p:cNvSpPr txBox="1"/>
          <p:nvPr/>
        </p:nvSpPr>
        <p:spPr>
          <a:xfrm>
            <a:off x="400357" y="2891445"/>
            <a:ext cx="4758120" cy="861774"/>
          </a:xfrm>
          <a:prstGeom prst="rect">
            <a:avLst/>
          </a:prstGeom>
          <a:noFill/>
        </p:spPr>
        <p:txBody>
          <a:bodyPr wrap="square" rtlCol="0">
            <a:spAutoFit/>
          </a:bodyPr>
          <a:lstStyle/>
          <a:p>
            <a:r>
              <a:rPr lang="en-AU" sz="1800" dirty="0">
                <a:solidFill>
                  <a:srgbClr val="043461"/>
                </a:solidFill>
                <a:latin typeface="+mj-lt"/>
                <a:cs typeface="Times New Roman" panose="02020603050405020304" pitchFamily="18" charset="0"/>
              </a:rPr>
              <a:t>Alternative Hypothesis (H</a:t>
            </a:r>
            <a:r>
              <a:rPr lang="en-AU" sz="1800" baseline="-25000" dirty="0">
                <a:solidFill>
                  <a:srgbClr val="043461"/>
                </a:solidFill>
                <a:latin typeface="+mj-lt"/>
                <a:cs typeface="Times New Roman" panose="02020603050405020304" pitchFamily="18" charset="0"/>
              </a:rPr>
              <a:t>a</a:t>
            </a:r>
            <a:r>
              <a:rPr lang="en-AU" sz="1800" dirty="0">
                <a:solidFill>
                  <a:srgbClr val="043461"/>
                </a:solidFill>
                <a:latin typeface="+mj-lt"/>
                <a:cs typeface="Times New Roman" panose="02020603050405020304" pitchFamily="18" charset="0"/>
              </a:rPr>
              <a:t>):</a:t>
            </a:r>
          </a:p>
          <a:p>
            <a:r>
              <a:rPr lang="en-US" sz="1600" dirty="0"/>
              <a:t>The rate of unemployment and inflation does influence crime rates in Victoria.</a:t>
            </a:r>
          </a:p>
        </p:txBody>
      </p:sp>
    </p:spTree>
    <p:extLst>
      <p:ext uri="{BB962C8B-B14F-4D97-AF65-F5344CB8AC3E}">
        <p14:creationId xmlns:p14="http://schemas.microsoft.com/office/powerpoint/2010/main" val="357487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944023" y="999888"/>
            <a:ext cx="6518275" cy="422912"/>
          </a:xfrm>
          <a:prstGeom prst="rect">
            <a:avLst/>
          </a:prstGeom>
        </p:spPr>
        <p:txBody>
          <a:bodyPr spcFirstLastPara="1" wrap="square" lIns="91425" tIns="91425" rIns="91425" bIns="91425" anchor="b" anchorCtr="0">
            <a:noAutofit/>
          </a:bodyPr>
          <a:lstStyle/>
          <a:p>
            <a:pPr marL="0" lvl="0" indent="0"/>
            <a:r>
              <a:rPr lang="en-AU" sz="3200" dirty="0"/>
              <a:t>Presentation Outline:</a:t>
            </a:r>
            <a:endParaRPr sz="3200" dirty="0"/>
          </a:p>
        </p:txBody>
      </p:sp>
      <p:sp>
        <p:nvSpPr>
          <p:cNvPr id="1091" name="Google Shape;1091;p39"/>
          <p:cNvSpPr txBox="1">
            <a:spLocks noGrp="1"/>
          </p:cNvSpPr>
          <p:nvPr>
            <p:ph type="subTitle" idx="1"/>
          </p:nvPr>
        </p:nvSpPr>
        <p:spPr>
          <a:xfrm>
            <a:off x="1258993" y="1211344"/>
            <a:ext cx="706602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Research Questions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sources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Limitations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exploration and clean up process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Analysis and Visualization of Data</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2204A1-1559-68C2-1FA9-985288B47DE8}"/>
              </a:ext>
            </a:extLst>
          </p:cNvPr>
          <p:cNvSpPr>
            <a:spLocks noGrp="1"/>
          </p:cNvSpPr>
          <p:nvPr>
            <p:ph type="subTitle" idx="1"/>
          </p:nvPr>
        </p:nvSpPr>
        <p:spPr>
          <a:xfrm>
            <a:off x="744133" y="1145326"/>
            <a:ext cx="8163384" cy="3782975"/>
          </a:xfrm>
        </p:spPr>
        <p:txBody>
          <a:bodyPr/>
          <a:lstStyle/>
          <a:p>
            <a:pPr algn="l"/>
            <a:r>
              <a:rPr lang="en-AU" b="1" dirty="0"/>
              <a:t>Multiple regression function:</a:t>
            </a:r>
          </a:p>
          <a:p>
            <a:pPr algn="l"/>
            <a:endParaRPr lang="en-AU" dirty="0"/>
          </a:p>
          <a:p>
            <a:pPr algn="l"/>
            <a:r>
              <a:rPr lang="en-AU" dirty="0"/>
              <a:t>Crime rate = f (economic indicators)</a:t>
            </a:r>
          </a:p>
          <a:p>
            <a:pPr algn="l"/>
            <a:r>
              <a:rPr lang="en-AU" dirty="0"/>
              <a:t>Crime rate = f (average unemployment rate, average inflation rate of Consumer Price Indexes)</a:t>
            </a:r>
          </a:p>
          <a:p>
            <a:pPr algn="l"/>
            <a:endParaRPr lang="en-AU" dirty="0"/>
          </a:p>
          <a:p>
            <a:pPr algn="l"/>
            <a:r>
              <a:rPr lang="en-AU" b="1" dirty="0"/>
              <a:t>Multiple regression equation:</a:t>
            </a:r>
          </a:p>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sz="1800" b="0" i="0" u="none" strike="noStrike" baseline="0" dirty="0">
                <a:solidFill>
                  <a:srgbClr val="000000"/>
                </a:solidFill>
              </a:rPr>
              <a:t>ε </a:t>
            </a:r>
            <a:endParaRPr lang="en-AU" sz="1800" b="0" i="0" u="none" strike="noStrike" baseline="0" dirty="0">
              <a:solidFill>
                <a:srgbClr val="000000"/>
              </a:solidFill>
            </a:endParaRPr>
          </a:p>
          <a:p>
            <a:pPr algn="l"/>
            <a:endParaRPr lang="en-AU" sz="1800" dirty="0">
              <a:solidFill>
                <a:srgbClr val="000000"/>
              </a:solidFill>
            </a:endParaRPr>
          </a:p>
          <a:p>
            <a:pPr algn="l"/>
            <a:r>
              <a:rPr lang="en-AU" b="1" i="0" u="none" strike="noStrike" baseline="0" dirty="0">
                <a:solidFill>
                  <a:srgbClr val="000000"/>
                </a:solidFill>
              </a:rPr>
              <a:t>Y</a:t>
            </a:r>
            <a:r>
              <a:rPr lang="en-AU" b="0" i="0" u="none" strike="noStrike" baseline="0" dirty="0">
                <a:solidFill>
                  <a:srgbClr val="000000"/>
                </a:solidFill>
              </a:rPr>
              <a:t>= Crime rate (dependent variable)</a:t>
            </a:r>
          </a:p>
          <a:p>
            <a:pPr algn="l"/>
            <a:r>
              <a:rPr lang="en-AU" b="1" dirty="0" err="1"/>
              <a:t>E</a:t>
            </a:r>
            <a:r>
              <a:rPr lang="en-AU" b="1" baseline="-25000" dirty="0" err="1"/>
              <a:t>o</a:t>
            </a:r>
            <a:r>
              <a:rPr lang="en-AU" dirty="0">
                <a:solidFill>
                  <a:srgbClr val="000000"/>
                </a:solidFill>
              </a:rPr>
              <a:t>= Intercept of the regression</a:t>
            </a:r>
          </a:p>
          <a:p>
            <a:pPr algn="l"/>
            <a:r>
              <a:rPr lang="en-AU" b="1" dirty="0"/>
              <a:t>E</a:t>
            </a:r>
            <a:r>
              <a:rPr lang="en-AU" b="1" baseline="-25000" dirty="0"/>
              <a:t>1,</a:t>
            </a:r>
            <a:r>
              <a:rPr lang="en-AU" b="1" dirty="0"/>
              <a:t> E</a:t>
            </a:r>
            <a:r>
              <a:rPr lang="en-AU" b="1" baseline="-25000" dirty="0"/>
              <a:t>2 = </a:t>
            </a:r>
            <a:r>
              <a:rPr lang="en-AU" dirty="0">
                <a:solidFill>
                  <a:srgbClr val="000000"/>
                </a:solidFill>
              </a:rPr>
              <a:t>calculated coefficients from the regression</a:t>
            </a:r>
          </a:p>
          <a:p>
            <a:pPr algn="l"/>
            <a:r>
              <a:rPr lang="en-AU" b="1" dirty="0"/>
              <a:t>X</a:t>
            </a:r>
            <a:r>
              <a:rPr lang="en-AU" b="1" baseline="-25000" dirty="0"/>
              <a:t>u</a:t>
            </a:r>
            <a:r>
              <a:rPr lang="en-AU" b="1" baseline="-25000" dirty="0">
                <a:solidFill>
                  <a:srgbClr val="000000"/>
                </a:solidFill>
              </a:rPr>
              <a:t> = </a:t>
            </a:r>
            <a:r>
              <a:rPr lang="en-AU" dirty="0">
                <a:solidFill>
                  <a:srgbClr val="000000"/>
                </a:solidFill>
              </a:rPr>
              <a:t>average unemployment rate (independent variable)</a:t>
            </a:r>
          </a:p>
          <a:p>
            <a:pPr algn="l"/>
            <a:r>
              <a:rPr lang="en-AU" b="1" dirty="0"/>
              <a:t>X</a:t>
            </a:r>
            <a:r>
              <a:rPr lang="en-AU" b="1" baseline="-25000" dirty="0"/>
              <a:t>i = </a:t>
            </a:r>
            <a:r>
              <a:rPr lang="en-AU" dirty="0">
                <a:solidFill>
                  <a:srgbClr val="000000"/>
                </a:solidFill>
              </a:rPr>
              <a:t>average inflation rate (independent variable)</a:t>
            </a:r>
          </a:p>
          <a:p>
            <a:pPr algn="l"/>
            <a:r>
              <a:rPr lang="el-GR" sz="1800" b="1" i="0" u="none" strike="noStrike" baseline="0" dirty="0">
                <a:solidFill>
                  <a:srgbClr val="000000"/>
                </a:solidFill>
              </a:rPr>
              <a:t>ε</a:t>
            </a:r>
            <a:r>
              <a:rPr lang="en-AU" sz="1400" b="1" i="0" u="none" strike="noStrike" baseline="0" dirty="0">
                <a:solidFill>
                  <a:srgbClr val="000000"/>
                </a:solidFill>
              </a:rPr>
              <a:t> </a:t>
            </a:r>
            <a:r>
              <a:rPr lang="en-AU" sz="1400" b="0" i="0" u="none" strike="noStrike" baseline="0" dirty="0">
                <a:solidFill>
                  <a:srgbClr val="000000"/>
                </a:solidFill>
              </a:rPr>
              <a:t>= error term of the regression</a:t>
            </a:r>
            <a:endParaRPr lang="en-AU" dirty="0">
              <a:solidFill>
                <a:srgbClr val="000000"/>
              </a:solidFill>
            </a:endParaRPr>
          </a:p>
          <a:p>
            <a:pPr algn="l"/>
            <a:endParaRPr lang="en-AU" dirty="0">
              <a:solidFill>
                <a:srgbClr val="000000"/>
              </a:solidFill>
            </a:endParaRPr>
          </a:p>
          <a:p>
            <a:pPr algn="l"/>
            <a:endParaRPr lang="en-AU" dirty="0">
              <a:solidFill>
                <a:srgbClr val="000000"/>
              </a:solidFill>
            </a:endParaRPr>
          </a:p>
          <a:p>
            <a:pPr algn="l"/>
            <a:endParaRPr lang="en-AU" sz="1800" b="0" i="0" u="none" strike="noStrike" baseline="0" dirty="0">
              <a:solidFill>
                <a:srgbClr val="000000"/>
              </a:solidFill>
            </a:endParaRPr>
          </a:p>
          <a:p>
            <a:pPr algn="l"/>
            <a:endParaRPr lang="en-AU" sz="1800" dirty="0">
              <a:solidFill>
                <a:srgbClr val="000000"/>
              </a:solidFill>
            </a:endParaRPr>
          </a:p>
          <a:p>
            <a:pPr algn="l"/>
            <a:endParaRPr lang="en-AU" b="1" dirty="0"/>
          </a:p>
        </p:txBody>
      </p:sp>
      <p:sp>
        <p:nvSpPr>
          <p:cNvPr id="4" name="Google Shape;1515;p56">
            <a:extLst>
              <a:ext uri="{FF2B5EF4-FFF2-40B4-BE49-F238E27FC236}">
                <a16:creationId xmlns:a16="http://schemas.microsoft.com/office/drawing/2014/main" id="{E1FF6A14-CEDF-5009-C029-6C155940C624}"/>
              </a:ext>
            </a:extLst>
          </p:cNvPr>
          <p:cNvSpPr txBox="1">
            <a:spLocks/>
          </p:cNvSpPr>
          <p:nvPr/>
        </p:nvSpPr>
        <p:spPr>
          <a:xfrm>
            <a:off x="1840526" y="-5557"/>
            <a:ext cx="5250804" cy="11508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dirty="0">
                <a:latin typeface="Jost" panose="020B0604020202020204" charset="0"/>
                <a:ea typeface="Jost" panose="020B0604020202020204" charset="0"/>
              </a:rPr>
              <a:t>Multiple Regression Analysis</a:t>
            </a:r>
          </a:p>
        </p:txBody>
      </p:sp>
    </p:spTree>
    <p:extLst>
      <p:ext uri="{BB962C8B-B14F-4D97-AF65-F5344CB8AC3E}">
        <p14:creationId xmlns:p14="http://schemas.microsoft.com/office/powerpoint/2010/main" val="316926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AC0-97C0-968A-92B7-0ED93270A1E1}"/>
              </a:ext>
            </a:extLst>
          </p:cNvPr>
          <p:cNvSpPr>
            <a:spLocks noGrp="1"/>
          </p:cNvSpPr>
          <p:nvPr>
            <p:ph type="title"/>
          </p:nvPr>
        </p:nvSpPr>
        <p:spPr>
          <a:xfrm>
            <a:off x="659804" y="67556"/>
            <a:ext cx="7614746" cy="1119029"/>
          </a:xfrm>
        </p:spPr>
        <p:txBody>
          <a:bodyPr/>
          <a:lstStyle/>
          <a:p>
            <a:r>
              <a:rPr lang="en-AU" dirty="0"/>
              <a:t>Dataset for Regression Analysis</a:t>
            </a:r>
          </a:p>
        </p:txBody>
      </p:sp>
      <p:pic>
        <p:nvPicPr>
          <p:cNvPr id="5" name="Picture 4">
            <a:extLst>
              <a:ext uri="{FF2B5EF4-FFF2-40B4-BE49-F238E27FC236}">
                <a16:creationId xmlns:a16="http://schemas.microsoft.com/office/drawing/2014/main" id="{99A911CC-5E1B-6BF4-92FA-3F41B037451B}"/>
              </a:ext>
            </a:extLst>
          </p:cNvPr>
          <p:cNvPicPr>
            <a:picLocks noChangeAspect="1"/>
          </p:cNvPicPr>
          <p:nvPr/>
        </p:nvPicPr>
        <p:blipFill>
          <a:blip r:embed="rId3"/>
          <a:stretch>
            <a:fillRect/>
          </a:stretch>
        </p:blipFill>
        <p:spPr>
          <a:xfrm>
            <a:off x="270059" y="1368868"/>
            <a:ext cx="8394236" cy="2156184"/>
          </a:xfrm>
          <a:prstGeom prst="rect">
            <a:avLst/>
          </a:prstGeom>
        </p:spPr>
      </p:pic>
      <p:sp>
        <p:nvSpPr>
          <p:cNvPr id="4" name="TextBox 3">
            <a:extLst>
              <a:ext uri="{FF2B5EF4-FFF2-40B4-BE49-F238E27FC236}">
                <a16:creationId xmlns:a16="http://schemas.microsoft.com/office/drawing/2014/main" id="{3FB558B7-C6A1-DA80-EA62-BDC273218788}"/>
              </a:ext>
            </a:extLst>
          </p:cNvPr>
          <p:cNvSpPr txBox="1"/>
          <p:nvPr/>
        </p:nvSpPr>
        <p:spPr>
          <a:xfrm>
            <a:off x="1282092" y="3558876"/>
            <a:ext cx="6579816" cy="2277547"/>
          </a:xfrm>
          <a:prstGeom prst="rect">
            <a:avLst/>
          </a:prstGeom>
          <a:noFill/>
        </p:spPr>
        <p:txBody>
          <a:bodyPr wrap="square" rtlCol="0">
            <a:spAutoFit/>
          </a:bodyPr>
          <a:lstStyle/>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pPr algn="l"/>
            <a:endParaRPr lang="en-AU" b="0" i="0" u="none" strike="noStrike" baseline="0" dirty="0">
              <a:solidFill>
                <a:srgbClr val="000000"/>
              </a:solidFill>
            </a:endParaRPr>
          </a:p>
          <a:p>
            <a:pPr algn="l"/>
            <a:r>
              <a:rPr lang="en-AU" b="1" dirty="0"/>
              <a:t>Three equations for 3 different regression summaries:</a:t>
            </a:r>
            <a:endParaRPr lang="en-AU" b="1" i="0" u="none" strike="noStrike" baseline="0" dirty="0">
              <a:solidFill>
                <a:srgbClr val="000000"/>
              </a:solidFill>
            </a:endParaRPr>
          </a:p>
          <a:p>
            <a:r>
              <a:rPr lang="en-AU" dirty="0"/>
              <a:t>Y (Crime against the person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(Property and deception offences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(T</a:t>
            </a:r>
            <a:r>
              <a:rPr lang="en-AU" b="0" i="0" u="none" strike="noStrike" baseline="0" dirty="0">
                <a:solidFill>
                  <a:srgbClr val="000000"/>
                </a:solidFill>
              </a:rPr>
              <a:t>otal crime rate)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pPr algn="l"/>
            <a:endParaRPr lang="en-AU" b="0" i="0" u="none" strike="noStrike" baseline="0" dirty="0">
              <a:solidFill>
                <a:srgbClr val="000000"/>
              </a:solidFill>
            </a:endParaRPr>
          </a:p>
        </p:txBody>
      </p:sp>
    </p:spTree>
    <p:extLst>
      <p:ext uri="{BB962C8B-B14F-4D97-AF65-F5344CB8AC3E}">
        <p14:creationId xmlns:p14="http://schemas.microsoft.com/office/powerpoint/2010/main" val="387803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1152719" y="96566"/>
            <a:ext cx="5025709" cy="417586"/>
          </a:xfrm>
        </p:spPr>
        <p:txBody>
          <a:bodyPr/>
          <a:lstStyle/>
          <a:p>
            <a:r>
              <a:rPr lang="en-AU" sz="1800" dirty="0">
                <a:latin typeface="Calibri" panose="020F0502020204030204" pitchFamily="34" charset="0"/>
                <a:ea typeface="Calibri" panose="020F0502020204030204" pitchFamily="34" charset="0"/>
                <a:cs typeface="Times New Roman" panose="02020603050405020304" pitchFamily="18" charset="0"/>
              </a:rPr>
              <a:t>D</a:t>
            </a:r>
            <a:r>
              <a:rPr lang="en-AU" sz="18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1800" dirty="0">
                <a:latin typeface="Calibri" panose="020F0502020204030204" pitchFamily="34" charset="0"/>
                <a:ea typeface="Calibri" panose="020F0502020204030204" pitchFamily="34" charset="0"/>
                <a:cs typeface="Times New Roman" panose="02020603050405020304" pitchFamily="18" charset="0"/>
              </a:rPr>
              <a:t>V</a:t>
            </a:r>
            <a:r>
              <a:rPr lang="en-AU" sz="1800" b="1" dirty="0">
                <a:effectLst/>
                <a:latin typeface="Calibri" panose="020F0502020204030204" pitchFamily="34" charset="0"/>
                <a:ea typeface="Calibri" panose="020F0502020204030204" pitchFamily="34" charset="0"/>
                <a:cs typeface="Times New Roman" panose="02020603050405020304" pitchFamily="18" charset="0"/>
              </a:rPr>
              <a:t>ariable: Total</a:t>
            </a:r>
            <a:r>
              <a:rPr lang="en-AU" sz="1800" dirty="0">
                <a:latin typeface="Calibri" panose="020F0502020204030204" pitchFamily="34" charset="0"/>
                <a:ea typeface="Calibri" panose="020F0502020204030204" pitchFamily="34" charset="0"/>
                <a:cs typeface="Times New Roman" panose="02020603050405020304" pitchFamily="18" charset="0"/>
              </a:rPr>
              <a:t> Crime Rate</a:t>
            </a:r>
            <a:endParaRPr lang="en-AU" dirty="0"/>
          </a:p>
        </p:txBody>
      </p:sp>
      <p:pic>
        <p:nvPicPr>
          <p:cNvPr id="5" name="Picture 4">
            <a:extLst>
              <a:ext uri="{FF2B5EF4-FFF2-40B4-BE49-F238E27FC236}">
                <a16:creationId xmlns:a16="http://schemas.microsoft.com/office/drawing/2014/main" id="{8E424283-72BB-36DE-81DE-DC8DC5DC5021}"/>
              </a:ext>
            </a:extLst>
          </p:cNvPr>
          <p:cNvPicPr>
            <a:picLocks noChangeAspect="1"/>
          </p:cNvPicPr>
          <p:nvPr/>
        </p:nvPicPr>
        <p:blipFill>
          <a:blip r:embed="rId3"/>
          <a:stretch>
            <a:fillRect/>
          </a:stretch>
        </p:blipFill>
        <p:spPr>
          <a:xfrm>
            <a:off x="212878" y="1165252"/>
            <a:ext cx="4449553" cy="2609226"/>
          </a:xfrm>
          <a:prstGeom prst="rect">
            <a:avLst/>
          </a:prstGeom>
        </p:spPr>
      </p:pic>
      <p:sp>
        <p:nvSpPr>
          <p:cNvPr id="6" name="TextBox 5">
            <a:extLst>
              <a:ext uri="{FF2B5EF4-FFF2-40B4-BE49-F238E27FC236}">
                <a16:creationId xmlns:a16="http://schemas.microsoft.com/office/drawing/2014/main" id="{21C9E4F2-634E-C842-5369-9A16DDF9D1F8}"/>
              </a:ext>
            </a:extLst>
          </p:cNvPr>
          <p:cNvSpPr txBox="1"/>
          <p:nvPr/>
        </p:nvSpPr>
        <p:spPr>
          <a:xfrm>
            <a:off x="508311" y="642032"/>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4892987" y="1215012"/>
            <a:ext cx="4251013" cy="1169551"/>
          </a:xfrm>
          <a:prstGeom prst="rect">
            <a:avLst/>
          </a:prstGeom>
          <a:noFill/>
        </p:spPr>
        <p:txBody>
          <a:bodyPr wrap="square" rtlCol="0">
            <a:spAutoFit/>
          </a:bodyPr>
          <a:lstStyle/>
          <a:p>
            <a:r>
              <a:rPr lang="en-US" b="1" dirty="0"/>
              <a:t>Inferences:</a:t>
            </a:r>
          </a:p>
          <a:p>
            <a:pPr marL="285750" indent="-285750">
              <a:buFont typeface="Arial" panose="020B0604020202020204" pitchFamily="34" charset="0"/>
              <a:buChar char="•"/>
            </a:pPr>
            <a:r>
              <a:rPr lang="en-US" dirty="0"/>
              <a:t>The F-statistic tests the overall significance of the model. </a:t>
            </a:r>
          </a:p>
          <a:p>
            <a:pPr marL="285750" indent="-285750">
              <a:buFont typeface="Arial" panose="020B0604020202020204" pitchFamily="34" charset="0"/>
              <a:buChar char="•"/>
            </a:pPr>
            <a:r>
              <a:rPr lang="en-US" dirty="0"/>
              <a:t>With a F-statistic p-value of 0.294, the model as a whole is not statistically significant</a:t>
            </a:r>
            <a:endParaRPr lang="en-AU" dirty="0"/>
          </a:p>
        </p:txBody>
      </p:sp>
      <p:sp>
        <p:nvSpPr>
          <p:cNvPr id="8" name="TextBox 7">
            <a:extLst>
              <a:ext uri="{FF2B5EF4-FFF2-40B4-BE49-F238E27FC236}">
                <a16:creationId xmlns:a16="http://schemas.microsoft.com/office/drawing/2014/main" id="{912CFDA8-2196-3CC4-B261-ED044BECBC45}"/>
              </a:ext>
            </a:extLst>
          </p:cNvPr>
          <p:cNvSpPr txBox="1"/>
          <p:nvPr/>
        </p:nvSpPr>
        <p:spPr>
          <a:xfrm>
            <a:off x="212878" y="4073775"/>
            <a:ext cx="2793649" cy="246221"/>
          </a:xfrm>
          <a:prstGeom prst="rect">
            <a:avLst/>
          </a:prstGeom>
          <a:noFill/>
        </p:spPr>
        <p:txBody>
          <a:bodyPr wrap="square" rtlCol="0">
            <a:spAutoFit/>
          </a:bodyPr>
          <a:lstStyle/>
          <a:p>
            <a:r>
              <a:rPr lang="en-AU" sz="1000" dirty="0"/>
              <a:t>Testing at alpha level =0.05</a:t>
            </a:r>
          </a:p>
        </p:txBody>
      </p:sp>
    </p:spTree>
    <p:extLst>
      <p:ext uri="{BB962C8B-B14F-4D97-AF65-F5344CB8AC3E}">
        <p14:creationId xmlns:p14="http://schemas.microsoft.com/office/powerpoint/2010/main" val="259782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60246" y="22394"/>
            <a:ext cx="7746837" cy="999211"/>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Property and deception offences rate</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419701" y="1582146"/>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5410726" y="1021605"/>
            <a:ext cx="2752659" cy="2523768"/>
          </a:xfrm>
          <a:prstGeom prst="rect">
            <a:avLst/>
          </a:prstGeom>
          <a:noFill/>
        </p:spPr>
        <p:txBody>
          <a:bodyPr wrap="square" rtlCol="0">
            <a:spAutoFit/>
          </a:bodyPr>
          <a:lstStyle/>
          <a:p>
            <a:r>
              <a:rPr lang="en-US" b="1" dirty="0"/>
              <a:t>Inferences:</a:t>
            </a:r>
          </a:p>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With a </a:t>
            </a:r>
            <a:r>
              <a:rPr lang="en-AU" sz="1800" kern="100" dirty="0">
                <a:latin typeface="Calibri" panose="020F0502020204030204" pitchFamily="34" charset="0"/>
                <a:ea typeface="Calibri" panose="020F0502020204030204" pitchFamily="34" charset="0"/>
                <a:cs typeface="Times New Roman" panose="02020603050405020304" pitchFamily="18" charset="0"/>
              </a:rPr>
              <a:t>F</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-statistics p-value of 0.274, the model as a whole is not statistically significant.</a:t>
            </a:r>
          </a:p>
          <a:p>
            <a:pPr marL="285750" indent="-285750">
              <a:buFont typeface="Arial" panose="020B0604020202020204" pitchFamily="34" charset="0"/>
              <a:buChar char="•"/>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kern="100" dirty="0">
                <a:latin typeface="Calibri" panose="020F0502020204030204" pitchFamily="34" charset="0"/>
                <a:ea typeface="Calibri" panose="020F0502020204030204" pitchFamily="34" charset="0"/>
                <a:cs typeface="Times New Roman" panose="02020603050405020304" pitchFamily="18" charset="0"/>
              </a:rPr>
              <a:t>I</a:t>
            </a: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ndependent variables, as a group, do not reliably predict the dependent variable.</a:t>
            </a:r>
            <a:endParaRPr lang="en-US" b="1" dirty="0"/>
          </a:p>
        </p:txBody>
      </p:sp>
      <p:pic>
        <p:nvPicPr>
          <p:cNvPr id="4" name="Picture 3">
            <a:extLst>
              <a:ext uri="{FF2B5EF4-FFF2-40B4-BE49-F238E27FC236}">
                <a16:creationId xmlns:a16="http://schemas.microsoft.com/office/drawing/2014/main" id="{47F4C581-F607-E3CE-2A20-7404B1555628}"/>
              </a:ext>
            </a:extLst>
          </p:cNvPr>
          <p:cNvPicPr>
            <a:picLocks noChangeAspect="1"/>
          </p:cNvPicPr>
          <p:nvPr/>
        </p:nvPicPr>
        <p:blipFill>
          <a:blip r:embed="rId2"/>
          <a:stretch>
            <a:fillRect/>
          </a:stretch>
        </p:blipFill>
        <p:spPr>
          <a:xfrm>
            <a:off x="227025" y="2347879"/>
            <a:ext cx="4493172" cy="1834116"/>
          </a:xfrm>
          <a:prstGeom prst="rect">
            <a:avLst/>
          </a:prstGeom>
        </p:spPr>
      </p:pic>
      <p:sp>
        <p:nvSpPr>
          <p:cNvPr id="3" name="TextBox 2">
            <a:extLst>
              <a:ext uri="{FF2B5EF4-FFF2-40B4-BE49-F238E27FC236}">
                <a16:creationId xmlns:a16="http://schemas.microsoft.com/office/drawing/2014/main" id="{3AFE1C4A-9DAA-0F87-4FB9-5702B53B195C}"/>
              </a:ext>
            </a:extLst>
          </p:cNvPr>
          <p:cNvSpPr txBox="1"/>
          <p:nvPr/>
        </p:nvSpPr>
        <p:spPr>
          <a:xfrm>
            <a:off x="1076786" y="4406569"/>
            <a:ext cx="2793649" cy="307777"/>
          </a:xfrm>
          <a:prstGeom prst="rect">
            <a:avLst/>
          </a:prstGeom>
          <a:noFill/>
        </p:spPr>
        <p:txBody>
          <a:bodyPr wrap="square" rtlCol="0">
            <a:spAutoFit/>
          </a:bodyPr>
          <a:lstStyle/>
          <a:p>
            <a:r>
              <a:rPr lang="en-AU" dirty="0"/>
              <a:t>Testing at alpha level =0.05</a:t>
            </a:r>
          </a:p>
        </p:txBody>
      </p:sp>
    </p:spTree>
    <p:extLst>
      <p:ext uri="{BB962C8B-B14F-4D97-AF65-F5344CB8AC3E}">
        <p14:creationId xmlns:p14="http://schemas.microsoft.com/office/powerpoint/2010/main" val="97736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60246" y="22394"/>
            <a:ext cx="7746837" cy="999211"/>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Crime against the person rate </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676509" y="108677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5410726" y="1021605"/>
            <a:ext cx="2752659" cy="2523768"/>
          </a:xfrm>
          <a:prstGeom prst="rect">
            <a:avLst/>
          </a:prstGeom>
          <a:noFill/>
        </p:spPr>
        <p:txBody>
          <a:bodyPr wrap="square" rtlCol="0">
            <a:spAutoFit/>
          </a:bodyPr>
          <a:lstStyle/>
          <a:p>
            <a:r>
              <a:rPr lang="en-US" b="1" dirty="0"/>
              <a:t>Inferences:</a:t>
            </a:r>
          </a:p>
          <a:p>
            <a:pPr marL="285750" indent="-285750">
              <a:buFont typeface="Arial" panose="020B060402020202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With a F-statistics p-value of 0.118, the model as a whole is not statistically significant.</a:t>
            </a:r>
          </a:p>
          <a:p>
            <a:pPr marL="285750" indent="-285750">
              <a:buFont typeface="Arial" panose="020B060402020202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Independent variables, as a group, may not reliably predict the dependent variable.</a:t>
            </a:r>
            <a:endParaRPr lang="en-US" b="1" dirty="0"/>
          </a:p>
        </p:txBody>
      </p:sp>
      <p:pic>
        <p:nvPicPr>
          <p:cNvPr id="9" name="Picture 8">
            <a:extLst>
              <a:ext uri="{FF2B5EF4-FFF2-40B4-BE49-F238E27FC236}">
                <a16:creationId xmlns:a16="http://schemas.microsoft.com/office/drawing/2014/main" id="{A9BC4E75-F059-252D-D7CC-0C3FB74EFAAF}"/>
              </a:ext>
            </a:extLst>
          </p:cNvPr>
          <p:cNvPicPr>
            <a:picLocks noChangeAspect="1"/>
          </p:cNvPicPr>
          <p:nvPr/>
        </p:nvPicPr>
        <p:blipFill>
          <a:blip r:embed="rId2"/>
          <a:stretch>
            <a:fillRect/>
          </a:stretch>
        </p:blipFill>
        <p:spPr>
          <a:xfrm>
            <a:off x="305851" y="1913470"/>
            <a:ext cx="5205513" cy="2485434"/>
          </a:xfrm>
          <a:prstGeom prst="rect">
            <a:avLst/>
          </a:prstGeom>
        </p:spPr>
      </p:pic>
      <p:sp>
        <p:nvSpPr>
          <p:cNvPr id="10" name="TextBox 9">
            <a:extLst>
              <a:ext uri="{FF2B5EF4-FFF2-40B4-BE49-F238E27FC236}">
                <a16:creationId xmlns:a16="http://schemas.microsoft.com/office/drawing/2014/main" id="{7D664C08-4612-7915-DCF7-C45D28705203}"/>
              </a:ext>
            </a:extLst>
          </p:cNvPr>
          <p:cNvSpPr txBox="1"/>
          <p:nvPr/>
        </p:nvSpPr>
        <p:spPr>
          <a:xfrm>
            <a:off x="1222087" y="4487105"/>
            <a:ext cx="2793649" cy="307777"/>
          </a:xfrm>
          <a:prstGeom prst="rect">
            <a:avLst/>
          </a:prstGeom>
          <a:noFill/>
        </p:spPr>
        <p:txBody>
          <a:bodyPr wrap="square" rtlCol="0">
            <a:spAutoFit/>
          </a:bodyPr>
          <a:lstStyle/>
          <a:p>
            <a:r>
              <a:rPr lang="en-AU" dirty="0"/>
              <a:t>Testing at alpha level =0.05</a:t>
            </a:r>
          </a:p>
        </p:txBody>
      </p:sp>
    </p:spTree>
    <p:extLst>
      <p:ext uri="{BB962C8B-B14F-4D97-AF65-F5344CB8AC3E}">
        <p14:creationId xmlns:p14="http://schemas.microsoft.com/office/powerpoint/2010/main" val="255586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592356" y="2067863"/>
            <a:ext cx="6140388" cy="1963850"/>
          </a:xfrm>
          <a:prstGeom prst="rect">
            <a:avLst/>
          </a:prstGeom>
        </p:spPr>
        <p:txBody>
          <a:bodyPr spcFirstLastPara="1" wrap="square" lIns="91425" tIns="91425" rIns="91425" bIns="91425" anchor="t" anchorCtr="0">
            <a:noAutofit/>
          </a:bodyPr>
          <a:lstStyle/>
          <a:p>
            <a:pPr lvl="0" algn="just">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Conclusions/</a:t>
            </a:r>
            <a:r>
              <a:rPr lang="en-GB" sz="2800"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378D-51BB-78A8-F821-631BDB64969E}"/>
              </a:ext>
            </a:extLst>
          </p:cNvPr>
          <p:cNvSpPr>
            <a:spLocks noGrp="1"/>
          </p:cNvSpPr>
          <p:nvPr>
            <p:ph type="title"/>
          </p:nvPr>
        </p:nvSpPr>
        <p:spPr>
          <a:xfrm>
            <a:off x="2118062" y="50534"/>
            <a:ext cx="3593400" cy="1060800"/>
          </a:xfrm>
        </p:spPr>
        <p:txBody>
          <a:bodyPr/>
          <a:lstStyle/>
          <a:p>
            <a:r>
              <a:rPr lang="en-AU" dirty="0"/>
              <a:t>Conclusions:</a:t>
            </a:r>
          </a:p>
        </p:txBody>
      </p:sp>
      <p:sp>
        <p:nvSpPr>
          <p:cNvPr id="3" name="Subtitle 2">
            <a:extLst>
              <a:ext uri="{FF2B5EF4-FFF2-40B4-BE49-F238E27FC236}">
                <a16:creationId xmlns:a16="http://schemas.microsoft.com/office/drawing/2014/main" id="{572237A6-897C-F62B-48B3-D2B431DFCF87}"/>
              </a:ext>
            </a:extLst>
          </p:cNvPr>
          <p:cNvSpPr>
            <a:spLocks noGrp="1"/>
          </p:cNvSpPr>
          <p:nvPr>
            <p:ph type="subTitle" idx="1"/>
          </p:nvPr>
        </p:nvSpPr>
        <p:spPr>
          <a:xfrm>
            <a:off x="1128206" y="1351966"/>
            <a:ext cx="6915764" cy="2631637"/>
          </a:xfrm>
        </p:spPr>
        <p:txBody>
          <a:bodyPr/>
          <a:lstStyle/>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Fail to reject the null hypothesis: </a:t>
            </a:r>
            <a:r>
              <a:rPr lang="en-US" sz="1600" dirty="0">
                <a:latin typeface="Calibri" panose="020F0502020204030204" pitchFamily="34" charset="0"/>
                <a:ea typeface="Calibri" panose="020F0502020204030204" pitchFamily="34" charset="0"/>
                <a:cs typeface="Calibri" panose="020F0502020204030204" pitchFamily="34" charset="0"/>
              </a:rPr>
              <a:t>The rate of unemployment and inflation does not influence crime rates in Victoria.</a:t>
            </a:r>
          </a:p>
          <a:p>
            <a:pPr algn="l">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All 3 regression models did not show statistical significance in predicting crime rates in Victoria.</a:t>
            </a: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 Other factors (such as psychological, social, political, and self interest) may be what’s driving crime in Victoria than economic factors. </a:t>
            </a:r>
          </a:p>
          <a:p>
            <a:pPr algn="l">
              <a:buFont typeface="Arial" panose="020B0604020202020204" pitchFamily="34" charset="0"/>
              <a:buChar char="•"/>
            </a:pPr>
            <a:endParaRPr lang="en-AU" dirty="0"/>
          </a:p>
          <a:p>
            <a:pPr algn="l">
              <a:buFont typeface="Arial" panose="020B0604020202020204" pitchFamily="34" charset="0"/>
              <a:buChar char="•"/>
            </a:pPr>
            <a:endParaRPr lang="en-AU" dirty="0"/>
          </a:p>
        </p:txBody>
      </p:sp>
    </p:spTree>
    <p:extLst>
      <p:ext uri="{BB962C8B-B14F-4D97-AF65-F5344CB8AC3E}">
        <p14:creationId xmlns:p14="http://schemas.microsoft.com/office/powerpoint/2010/main" val="237468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2" name="Google Shape;1096;p40">
            <a:extLst>
              <a:ext uri="{FF2B5EF4-FFF2-40B4-BE49-F238E27FC236}">
                <a16:creationId xmlns:a16="http://schemas.microsoft.com/office/drawing/2014/main" id="{11B62FA0-6B0E-8E89-BCBA-B90D4ACBE234}"/>
              </a:ext>
            </a:extLst>
          </p:cNvPr>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Recomendations:</a:t>
            </a:r>
            <a:endParaRPr dirty="0"/>
          </a:p>
        </p:txBody>
      </p:sp>
      <p:sp>
        <p:nvSpPr>
          <p:cNvPr id="3" name="TextBox 2">
            <a:extLst>
              <a:ext uri="{FF2B5EF4-FFF2-40B4-BE49-F238E27FC236}">
                <a16:creationId xmlns:a16="http://schemas.microsoft.com/office/drawing/2014/main" id="{51BB9770-2597-D0F3-CA57-195B1669068C}"/>
              </a:ext>
            </a:extLst>
          </p:cNvPr>
          <p:cNvSpPr txBox="1"/>
          <p:nvPr/>
        </p:nvSpPr>
        <p:spPr>
          <a:xfrm>
            <a:off x="403514" y="609436"/>
            <a:ext cx="7436471" cy="3837717"/>
          </a:xfrm>
          <a:prstGeom prst="rect">
            <a:avLst/>
          </a:prstGeom>
          <a:noFill/>
        </p:spPr>
        <p:txBody>
          <a:bodyPr wrap="square" rtlCol="0">
            <a:spAutoFit/>
          </a:bodyPr>
          <a:lstStyle/>
          <a:p>
            <a:pPr marL="342900" indent="-342900">
              <a:lnSpc>
                <a:spcPct val="107000"/>
              </a:lnSpc>
              <a:spcAft>
                <a:spcPts val="800"/>
              </a:spcAft>
              <a:buFont typeface="Symbol" panose="05050102010706020507" pitchFamily="18" charset="2"/>
              <a:buChar char=""/>
            </a:pPr>
            <a:endParaRPr lang="en-AU" sz="14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AU" sz="16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sz="1600" i="0" dirty="0">
                <a:solidFill>
                  <a:srgbClr val="1F1F1F"/>
                </a:solidFill>
                <a:effectLst/>
                <a:latin typeface="Calibri" panose="020F0502020204030204" pitchFamily="34" charset="0"/>
                <a:cs typeface="Calibri" panose="020F0502020204030204" pitchFamily="34" charset="0"/>
              </a:rPr>
              <a:t>Focus on High Crime Rate LGAs</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Addressing Potential Socioeconomic Factors</a:t>
            </a:r>
          </a:p>
          <a:p>
            <a:pPr marL="342900" indent="-342900">
              <a:lnSpc>
                <a:spcPct val="107000"/>
              </a:lnSpc>
              <a:spcAft>
                <a:spcPts val="800"/>
              </a:spcAft>
              <a:buFont typeface="Symbol" panose="05050102010706020507" pitchFamily="18" charset="2"/>
              <a:buChar char=""/>
            </a:pPr>
            <a:r>
              <a:rPr lang="en-US" sz="1600" dirty="0">
                <a:solidFill>
                  <a:srgbClr val="1F1F1F"/>
                </a:solidFill>
                <a:latin typeface="Calibri" panose="020F0502020204030204" pitchFamily="34" charset="0"/>
                <a:cs typeface="Calibri" panose="020F0502020204030204" pitchFamily="34" charset="0"/>
              </a:rPr>
              <a:t>Community Engagement and Crime Prevention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sym typeface="Azeret Mono"/>
              </a:rPr>
              <a:t>Focus on Rehabilitation and Reintegration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Invest in Data-Driven Policing</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Exploring additional economic variables such as change in RBA interest rate and real GDP over the years.</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Gaining access to a larger historic dataset for a more robust analysis</a:t>
            </a:r>
          </a:p>
          <a:p>
            <a:pPr marL="342900" indent="-342900">
              <a:lnSpc>
                <a:spcPct val="107000"/>
              </a:lnSpc>
              <a:spcAft>
                <a:spcPts val="800"/>
              </a:spcAft>
              <a:buFont typeface="Symbol" panose="05050102010706020507" pitchFamily="18" charset="2"/>
              <a:buChar char=""/>
            </a:pPr>
            <a:endParaRPr lang="en-AU" sz="1400" kern="100"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A group of people standing next to a computer screen&#10;&#10;Description automatically generated">
            <a:extLst>
              <a:ext uri="{FF2B5EF4-FFF2-40B4-BE49-F238E27FC236}">
                <a16:creationId xmlns:a16="http://schemas.microsoft.com/office/drawing/2014/main" id="{6D4E8245-4242-0C10-FD2B-48A375CEAB72}"/>
              </a:ext>
            </a:extLst>
          </p:cNvPr>
          <p:cNvPicPr>
            <a:picLocks noChangeAspect="1"/>
          </p:cNvPicPr>
          <p:nvPr/>
        </p:nvPicPr>
        <p:blipFill>
          <a:blip r:embed="rId3"/>
          <a:stretch>
            <a:fillRect/>
          </a:stretch>
        </p:blipFill>
        <p:spPr>
          <a:xfrm>
            <a:off x="4938638" y="729304"/>
            <a:ext cx="3546665" cy="2364638"/>
          </a:xfrm>
          <a:prstGeom prst="rect">
            <a:avLst/>
          </a:prstGeom>
        </p:spPr>
      </p:pic>
    </p:spTree>
    <p:extLst>
      <p:ext uri="{BB962C8B-B14F-4D97-AF65-F5344CB8AC3E}">
        <p14:creationId xmlns:p14="http://schemas.microsoft.com/office/powerpoint/2010/main" val="3643517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r>
              <a:rPr lang="en" sz="3200" dirty="0">
                <a:solidFill>
                  <a:schemeClr val="lt2"/>
                </a:solidFill>
              </a:rPr>
              <a:t>Research Questions:</a:t>
            </a:r>
            <a:endParaRPr sz="3200" dirty="0">
              <a:solidFill>
                <a:schemeClr val="lt2"/>
              </a:solidFill>
            </a:endParaRPr>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26050" y="1426026"/>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1800" b="0" kern="100" dirty="0">
                <a:latin typeface="Calibri" panose="020F0502020204030204" pitchFamily="34" charset="0"/>
                <a:ea typeface="Calibri" panose="020F0502020204030204" pitchFamily="34" charset="0"/>
                <a:cs typeface="Arial" panose="020B0604020202020204" pitchFamily="34" charset="0"/>
              </a:rPr>
              <a:t>?</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707979"/>
            <a:ext cx="6662007"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57524" y="1133314"/>
            <a:ext cx="7796253" cy="824459"/>
          </a:xfrm>
          <a:prstGeom prst="rect">
            <a:avLst/>
          </a:prstGeom>
        </p:spPr>
        <p:txBody>
          <a:bodyPr spcFirstLastPara="1" wrap="square" lIns="91425" tIns="91425" rIns="91425" bIns="91425" anchor="b" anchorCtr="0">
            <a:noAutofit/>
          </a:bodyPr>
          <a:lstStyle/>
          <a:p>
            <a:pPr marL="0" lvl="0" indent="0" algn="l"/>
            <a:r>
              <a:rPr lang="en-AU" sz="3200" dirty="0"/>
              <a:t>Data Sources/ Data sets used:</a:t>
            </a:r>
            <a:endParaRPr sz="3200" dirty="0"/>
          </a:p>
        </p:txBody>
      </p:sp>
      <p:sp>
        <p:nvSpPr>
          <p:cNvPr id="1091" name="Google Shape;1091;p39"/>
          <p:cNvSpPr txBox="1">
            <a:spLocks noGrp="1"/>
          </p:cNvSpPr>
          <p:nvPr>
            <p:ph type="subTitle" idx="1"/>
          </p:nvPr>
        </p:nvSpPr>
        <p:spPr>
          <a:xfrm>
            <a:off x="1198804" y="1545544"/>
            <a:ext cx="7200917" cy="2931040"/>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Crime Statistics Agency</a:t>
            </a:r>
          </a:p>
          <a:p>
            <a:pPr marL="0" lvl="0" indent="0" algn="l" rtl="0">
              <a:lnSpc>
                <a:spcPct val="200000"/>
              </a:lnSpc>
              <a:spcBef>
                <a:spcPts val="0"/>
              </a:spcBef>
              <a:spcAft>
                <a:spcPts val="0"/>
              </a:spcAft>
            </a:pPr>
            <a:r>
              <a:rPr lang="en-US" u="sng" dirty="0">
                <a:latin typeface="Calibri" panose="020F0502020204030204" pitchFamily="34" charset="0"/>
                <a:ea typeface="Calibri" panose="020F0502020204030204" pitchFamily="34" charset="0"/>
                <a:cs typeface="Calibri" panose="020F0502020204030204" pitchFamily="34" charset="0"/>
                <a:hlinkClick r:id="rId3"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u="sng" dirty="0">
                <a:latin typeface="Calibri" panose="020F0502020204030204" pitchFamily="34" charset="0"/>
                <a:ea typeface="Calibri" panose="020F0502020204030204" pitchFamily="34" charset="0"/>
                <a:cs typeface="Calibri" panose="020F0502020204030204" pitchFamily="34" charset="0"/>
              </a:rPr>
              <a:t> </a:t>
            </a:r>
          </a:p>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Australian Bureau of Statistics</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US" u="sng" dirty="0" err="1">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Labour</a:t>
            </a:r>
            <a:r>
              <a:rPr lang="en-US" u="sng" dirty="0">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Force, Australia, February 2024</a:t>
            </a:r>
            <a:endParaRPr lang="en-US" u="sng"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GB" u="sng"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Consumer Price Index, Australia, December Quarter 2023</a:t>
            </a:r>
            <a:endParaRPr u="sng" dirty="0">
              <a:latin typeface="Calibri" panose="020F0502020204030204" pitchFamily="34" charset="0"/>
              <a:ea typeface="Calibri" panose="020F0502020204030204" pitchFamily="34" charset="0"/>
              <a:cs typeface="Calibri" panose="020F0502020204030204" pitchFamily="34" charset="0"/>
            </a:endParaRPr>
          </a:p>
        </p:txBody>
      </p:sp>
      <p:pic>
        <p:nvPicPr>
          <p:cNvPr id="6" name="Google Shape;1175;p43">
            <a:extLst>
              <a:ext uri="{FF2B5EF4-FFF2-40B4-BE49-F238E27FC236}">
                <a16:creationId xmlns:a16="http://schemas.microsoft.com/office/drawing/2014/main" id="{3341C597-540E-4E01-0372-56976AAF7790}"/>
              </a:ext>
            </a:extLst>
          </p:cNvPr>
          <p:cNvPicPr preferRelativeResize="0">
            <a:picLocks/>
          </p:cNvPicPr>
          <p:nvPr/>
        </p:nvPicPr>
        <p:blipFill rotWithShape="1">
          <a:blip r:embed="rId6">
            <a:alphaModFix/>
          </a:blip>
          <a:srcRect l="2177" t="23169" r="23336" b="128"/>
          <a:stretch/>
        </p:blipFill>
        <p:spPr>
          <a:xfrm>
            <a:off x="6365020" y="2802834"/>
            <a:ext cx="1904337" cy="1263012"/>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612288" y="408119"/>
            <a:ext cx="7704000" cy="572700"/>
          </a:xfrm>
          <a:prstGeom prst="rect">
            <a:avLst/>
          </a:prstGeom>
          <a:ln>
            <a:noFill/>
          </a:ln>
        </p:spPr>
        <p:txBody>
          <a:bodyPr spcFirstLastPara="1" wrap="square" lIns="91425" tIns="91425" rIns="91425" bIns="91425" anchor="t" anchorCtr="0">
            <a:noAutofit/>
          </a:bodyPr>
          <a:lstStyle/>
          <a:p>
            <a:pPr algn="l"/>
            <a:r>
              <a:rPr lang="en" sz="3200" dirty="0">
                <a:solidFill>
                  <a:schemeClr val="lt2"/>
                </a:solidFill>
              </a:rPr>
              <a:t>Limitations of the Data set:</a:t>
            </a:r>
            <a:endParaRPr sz="3200" dirty="0">
              <a:solidFill>
                <a:schemeClr val="lt2"/>
              </a:solidFill>
            </a:endParaRPr>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10" name="Google Shape;1110;p40"/>
          <p:cNvSpPr txBox="1">
            <a:spLocks noGrp="1"/>
          </p:cNvSpPr>
          <p:nvPr>
            <p:ph type="subTitle" idx="17"/>
          </p:nvPr>
        </p:nvSpPr>
        <p:spPr>
          <a:xfrm>
            <a:off x="1354910" y="1229335"/>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354910" y="221042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No thorough breakdown of different crime statistics (such as gender, age groups)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oogle Shape;2050;p72">
            <a:extLst>
              <a:ext uri="{FF2B5EF4-FFF2-40B4-BE49-F238E27FC236}">
                <a16:creationId xmlns:a16="http://schemas.microsoft.com/office/drawing/2014/main" id="{47D106D1-435A-91D9-28C0-CD56BE7C997D}"/>
              </a:ext>
            </a:extLst>
          </p:cNvPr>
          <p:cNvGrpSpPr/>
          <p:nvPr/>
        </p:nvGrpSpPr>
        <p:grpSpPr>
          <a:xfrm>
            <a:off x="5919408" y="3370535"/>
            <a:ext cx="1816372" cy="1816678"/>
            <a:chOff x="3984680" y="4051649"/>
            <a:chExt cx="425919" cy="425991"/>
          </a:xfrm>
        </p:grpSpPr>
        <p:sp>
          <p:nvSpPr>
            <p:cNvPr id="3" name="Google Shape;2051;p72">
              <a:extLst>
                <a:ext uri="{FF2B5EF4-FFF2-40B4-BE49-F238E27FC236}">
                  <a16:creationId xmlns:a16="http://schemas.microsoft.com/office/drawing/2014/main" id="{D01F00E5-1F93-AE2D-B9DA-FC9666EA744E}"/>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52;p72">
              <a:extLst>
                <a:ext uri="{FF2B5EF4-FFF2-40B4-BE49-F238E27FC236}">
                  <a16:creationId xmlns:a16="http://schemas.microsoft.com/office/drawing/2014/main" id="{704AED51-1039-2DFA-9A17-4F359A3C2BDF}"/>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3;p72">
              <a:extLst>
                <a:ext uri="{FF2B5EF4-FFF2-40B4-BE49-F238E27FC236}">
                  <a16:creationId xmlns:a16="http://schemas.microsoft.com/office/drawing/2014/main" id="{F2143F9B-CEE7-5919-4C41-7D56F460E558}"/>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4;p72">
              <a:extLst>
                <a:ext uri="{FF2B5EF4-FFF2-40B4-BE49-F238E27FC236}">
                  <a16:creationId xmlns:a16="http://schemas.microsoft.com/office/drawing/2014/main" id="{097EBAA5-C089-06BC-9DA3-F16DECE8FAD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55;p72">
              <a:extLst>
                <a:ext uri="{FF2B5EF4-FFF2-40B4-BE49-F238E27FC236}">
                  <a16:creationId xmlns:a16="http://schemas.microsoft.com/office/drawing/2014/main" id="{A83246BD-B9AD-F46A-9670-28B1FF3423CD}"/>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FA3C1831-97BE-0C86-2933-2D94BAE08A1C}"/>
              </a:ext>
            </a:extLst>
          </p:cNvPr>
          <p:cNvSpPr txBox="1"/>
          <p:nvPr/>
        </p:nvSpPr>
        <p:spPr>
          <a:xfrm>
            <a:off x="1383527" y="2783700"/>
            <a:ext cx="5498327" cy="359907"/>
          </a:xfrm>
          <a:prstGeom prst="rect">
            <a:avLst/>
          </a:prstGeom>
          <a:noFill/>
        </p:spPr>
        <p:txBody>
          <a:bodyPr wrap="square" rtlCol="0">
            <a:spAutoFit/>
          </a:bodyPr>
          <a:lstStyle/>
          <a:p>
            <a:pPr>
              <a:lnSpc>
                <a:spcPct val="107000"/>
              </a:lnSpc>
              <a:spcAft>
                <a:spcPts val="800"/>
              </a:spcAft>
              <a:buClr>
                <a:schemeClr val="lt1"/>
              </a:buClr>
              <a:buSzPts val="2400"/>
            </a:pPr>
            <a:r>
              <a:rPr lang="en-AU" sz="1700" b="1" kern="100" dirty="0">
                <a:solidFill>
                  <a:schemeClr val="lt1"/>
                </a:solidFill>
                <a:latin typeface="Calibri" panose="020F0502020204030204" pitchFamily="34" charset="0"/>
                <a:ea typeface="Calibri" panose="020F0502020204030204" pitchFamily="34" charset="0"/>
                <a:cs typeface="Arial" panose="020B0604020202020204" pitchFamily="34" charset="0"/>
                <a:sym typeface="Azeret Mono"/>
              </a:rPr>
              <a:t>Format of data –understanding the format of data provided</a:t>
            </a:r>
          </a:p>
        </p:txBody>
      </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47312" y="1351218"/>
            <a:ext cx="7472093" cy="422912"/>
          </a:xfrm>
          <a:prstGeom prst="rect">
            <a:avLst/>
          </a:prstGeom>
        </p:spPr>
        <p:txBody>
          <a:bodyPr spcFirstLastPara="1" wrap="square" lIns="91425" tIns="91425" rIns="91425" bIns="91425" anchor="b" anchorCtr="0">
            <a:noAutofit/>
          </a:bodyPr>
          <a:lstStyle/>
          <a:p>
            <a:pPr algn="l"/>
            <a:r>
              <a:rPr lang="en-US" sz="3200" dirty="0"/>
              <a:t>Data exploration and clean up process:</a:t>
            </a:r>
          </a:p>
        </p:txBody>
      </p:sp>
      <p:graphicFrame>
        <p:nvGraphicFramePr>
          <p:cNvPr id="2" name="Diagram 1">
            <a:extLst>
              <a:ext uri="{FF2B5EF4-FFF2-40B4-BE49-F238E27FC236}">
                <a16:creationId xmlns:a16="http://schemas.microsoft.com/office/drawing/2014/main" id="{5E7CE5C6-9D9B-59EB-8179-01FDA2CC4C1C}"/>
              </a:ext>
            </a:extLst>
          </p:cNvPr>
          <p:cNvGraphicFramePr/>
          <p:nvPr>
            <p:extLst>
              <p:ext uri="{D42A27DB-BD31-4B8C-83A1-F6EECF244321}">
                <p14:modId xmlns:p14="http://schemas.microsoft.com/office/powerpoint/2010/main" val="614643659"/>
              </p:ext>
            </p:extLst>
          </p:nvPr>
        </p:nvGraphicFramePr>
        <p:xfrm>
          <a:off x="1946432" y="1848678"/>
          <a:ext cx="5078546" cy="2771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1</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r>
              <a:rPr lang="en-AU" sz="2000" b="1"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2000" b="1" kern="100" dirty="0">
                <a:latin typeface="Calibri" panose="020F0502020204030204" pitchFamily="34" charset="0"/>
                <a:ea typeface="Calibri" panose="020F0502020204030204" pitchFamily="34" charset="0"/>
                <a:cs typeface="Arial" panose="020B0604020202020204" pitchFamily="34" charset="0"/>
              </a:rPr>
              <a:t>?</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39557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135767" y="2571749"/>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209094" y="2687077"/>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8" y="91603"/>
            <a:ext cx="3686646" cy="4872301"/>
          </a:xfrm>
          <a:prstGeom prst="rect">
            <a:avLst/>
          </a:prstGeom>
        </p:spPr>
      </p:pic>
      <p:sp>
        <p:nvSpPr>
          <p:cNvPr id="3" name="TextBox 2">
            <a:extLst>
              <a:ext uri="{FF2B5EF4-FFF2-40B4-BE49-F238E27FC236}">
                <a16:creationId xmlns:a16="http://schemas.microsoft.com/office/drawing/2014/main" id="{1A31A418-AF45-95C8-5B65-60CD4A7952C1}"/>
              </a:ext>
            </a:extLst>
          </p:cNvPr>
          <p:cNvSpPr txBox="1"/>
          <p:nvPr/>
        </p:nvSpPr>
        <p:spPr>
          <a:xfrm>
            <a:off x="4366593" y="1141804"/>
            <a:ext cx="3935827" cy="1384995"/>
          </a:xfrm>
          <a:prstGeom prst="rect">
            <a:avLst/>
          </a:prstGeom>
          <a:noFill/>
        </p:spPr>
        <p:txBody>
          <a:bodyPr wrap="square" rtlCol="0">
            <a:spAutoFit/>
          </a:bodyPr>
          <a:lstStyle/>
          <a:p>
            <a:pPr marL="285750" indent="-285750">
              <a:buFont typeface="Arial" panose="020B0604020202020204" pitchFamily="34" charset="0"/>
              <a:buChar char="•"/>
            </a:pPr>
            <a:r>
              <a:rPr lang="en-US" dirty="0"/>
              <a:t>Melbourne LGA leading crime rates of the 69 LGAs.</a:t>
            </a:r>
          </a:p>
          <a:p>
            <a:pPr marL="285750" indent="-285750">
              <a:buFont typeface="Arial" panose="020B0604020202020204" pitchFamily="34" charset="0"/>
              <a:buChar char="•"/>
            </a:pPr>
            <a:r>
              <a:rPr lang="en-US" dirty="0"/>
              <a:t>Half of the LGAs in the top 10 are closer to the Victorian capital</a:t>
            </a:r>
          </a:p>
          <a:p>
            <a:pPr marL="285750" indent="-285750">
              <a:buFont typeface="Arial" panose="020B0604020202020204" pitchFamily="34" charset="0"/>
              <a:buChar char="•"/>
            </a:pPr>
            <a:r>
              <a:rPr lang="en-US" dirty="0"/>
              <a:t>Other half are further away and are considered regional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2</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Which LGAs have the highest crime rates and how has it changed over the past 10 years?</a:t>
            </a:r>
          </a:p>
          <a:p>
            <a:endParaRPr lang="en-AU" dirty="0"/>
          </a:p>
        </p:txBody>
      </p:sp>
    </p:spTree>
    <p:extLst>
      <p:ext uri="{BB962C8B-B14F-4D97-AF65-F5344CB8AC3E}">
        <p14:creationId xmlns:p14="http://schemas.microsoft.com/office/powerpoint/2010/main" val="78205118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TotalTime>
  <Words>3087</Words>
  <Application>Microsoft Office PowerPoint</Application>
  <PresentationFormat>On-screen Show (16:9)</PresentationFormat>
  <Paragraphs>205</Paragraphs>
  <Slides>28</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Azeret Mono ExtraBold</vt:lpstr>
      <vt:lpstr>Jost</vt:lpstr>
      <vt:lpstr>Symbol</vt:lpstr>
      <vt:lpstr>Calibri</vt:lpstr>
      <vt:lpstr>Bebas Neue</vt:lpstr>
      <vt:lpstr>Arial</vt:lpstr>
      <vt:lpstr>Aptos</vt:lpstr>
      <vt:lpstr>Azeret Mono</vt:lpstr>
      <vt:lpstr>Anaheim</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Research Question 1</vt:lpstr>
      <vt:lpstr>Snapshot of crime rate in Victoria in 2023</vt:lpstr>
      <vt:lpstr>Research Question 2</vt:lpstr>
      <vt:lpstr>Top 10 LGA Area for crime rate 2023</vt:lpstr>
      <vt:lpstr>Top 10 Crime Rates     over the period of 2014-2023</vt:lpstr>
      <vt:lpstr>Research Question 3</vt:lpstr>
      <vt:lpstr>Snapshot  of major divisions of crime</vt:lpstr>
      <vt:lpstr>Top 10 LGAs  by Offence Division</vt:lpstr>
      <vt:lpstr>Crime Incident Rate by Offence Division over the period</vt:lpstr>
      <vt:lpstr>Top 10 Offence Subdivisions by Incidents Recorded in 2023</vt:lpstr>
      <vt:lpstr>Research Question 4</vt:lpstr>
      <vt:lpstr>Research Question</vt:lpstr>
      <vt:lpstr>Hypotheses</vt:lpstr>
      <vt:lpstr>PowerPoint Presentation</vt:lpstr>
      <vt:lpstr>Dataset for Regression Analysis</vt:lpstr>
      <vt:lpstr>Dependent Variable: Total Crime Rate</vt:lpstr>
      <vt:lpstr>Dependent Variable: Property and deception offences rate</vt:lpstr>
      <vt:lpstr>Dependent Variable: Crime against the person rate </vt:lpstr>
      <vt:lpstr> Conclusions/Recommendations</vt:lpstr>
      <vt:lpstr>Conclusions: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cp:lastModifiedBy>Muzaffar Amin</cp:lastModifiedBy>
  <cp:revision>82</cp:revision>
  <dcterms:modified xsi:type="dcterms:W3CDTF">2024-04-14T12:54:38Z</dcterms:modified>
</cp:coreProperties>
</file>